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75" r:id="rId2"/>
    <p:sldId id="257" r:id="rId3"/>
    <p:sldId id="267" r:id="rId4"/>
    <p:sldId id="260" r:id="rId5"/>
    <p:sldId id="256" r:id="rId6"/>
    <p:sldId id="259" r:id="rId7"/>
    <p:sldId id="261" r:id="rId8"/>
    <p:sldId id="270" r:id="rId9"/>
    <p:sldId id="271" r:id="rId10"/>
    <p:sldId id="272" r:id="rId11"/>
    <p:sldId id="273" r:id="rId12"/>
    <p:sldId id="274" r:id="rId13"/>
    <p:sldId id="265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ünd  Mirjam" initials="ZM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B75E"/>
    <a:srgbClr val="5B9BD5"/>
    <a:srgbClr val="FECD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4" autoAdjust="0"/>
    <p:restoredTop sz="94659"/>
  </p:normalViewPr>
  <p:slideViewPr>
    <p:cSldViewPr snapToGrid="0">
      <p:cViewPr>
        <p:scale>
          <a:sx n="110" d="100"/>
          <a:sy n="110" d="100"/>
        </p:scale>
        <p:origin x="56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05B38-53D1-429C-94AB-E888BE0FD0AD}" type="datetimeFigureOut">
              <a:rPr lang="en-US" smtClean="0"/>
              <a:t>9/17/20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D5FEE8-772C-454A-975B-D00F556A459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3297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3.jpeg>
</file>

<file path=ppt/media/image4.jpeg>
</file>

<file path=ppt/media/image5.gif>
</file>

<file path=ppt/media/image6.png>
</file>

<file path=ppt/media/image7.png>
</file>

<file path=ppt/media/image70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C952D-DDA4-48F9-9724-7177A477FE94}" type="datetimeFigureOut">
              <a:rPr lang="de-CH" smtClean="0"/>
              <a:t>17.09.20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63669-0C84-45B1-9EE0-5F242772FAE2}" type="slidenum">
              <a:rPr lang="de-CH" smtClean="0"/>
              <a:t>‹Nº›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3182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63669-0C84-45B1-9EE0-5F242772FAE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87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Remember: Q score can tell us only an estimated error and not exactly how many errors are in a read. </a:t>
            </a:r>
            <a:endParaRPr lang="de-CH" sz="1200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63669-0C84-45B1-9EE0-5F242772FAE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8157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977" y="4563876"/>
            <a:ext cx="11542457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8A3FE-D623-4814-AE87-C6EB48151215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‹Nº›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977" y="3429000"/>
            <a:ext cx="11542457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977" y="619200"/>
            <a:ext cx="11542458" cy="2809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488044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/>
          <a:lstStyle/>
          <a:p>
            <a:fld id="{97C53EDD-55EB-F14A-81BF-CACD5B1511C7}" type="datetime5">
              <a:rPr lang="en-US" smtClean="0"/>
              <a:t>17-Sep-20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Shinichi Sunagawa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‹Nº›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0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CH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938879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977" y="4823307"/>
            <a:ext cx="11542458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977" y="5809755"/>
            <a:ext cx="11542458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5125-94F2-43C2-B41B-65C168021B26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‹Nº›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977" y="620713"/>
            <a:ext cx="11542458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21611348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977" y="4823307"/>
            <a:ext cx="11542458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Add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977" y="5809755"/>
            <a:ext cx="11542458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264F1-09E2-4BBF-9CF2-0FF39E0DBCB1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‹Nº›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977" y="620715"/>
            <a:ext cx="11542458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014112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/>
              <a:t>Bild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auf das Symbol </a:t>
            </a:r>
            <a:r>
              <a:rPr lang="en-GB" dirty="0" err="1"/>
              <a:t>hinzufügen</a:t>
            </a:r>
            <a:r>
              <a:rPr lang="en-GB" dirty="0"/>
              <a:t> und in den </a:t>
            </a:r>
            <a:r>
              <a:rPr lang="en-GB" dirty="0" err="1"/>
              <a:t>Hintergrund</a:t>
            </a:r>
            <a:r>
              <a:rPr lang="en-GB" dirty="0"/>
              <a:t> </a:t>
            </a:r>
            <a:r>
              <a:rPr lang="en-GB" dirty="0" err="1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976" y="1044001"/>
            <a:ext cx="11542459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520" y="152402"/>
            <a:ext cx="11902608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977" y="620714"/>
            <a:ext cx="1154245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add subtitle</a:t>
            </a:r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27" y="306000"/>
            <a:ext cx="971440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976" y="6957490"/>
            <a:ext cx="849961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Change picture: Select picture – right click – change picture</a:t>
            </a: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822" y="-385093"/>
            <a:ext cx="12423716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806029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977" y="1311965"/>
            <a:ext cx="11542458" cy="492214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5E8B3-D17E-42FB-9F04-3467A9C73555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‹Nº›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977" y="620714"/>
            <a:ext cx="11542458" cy="616635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46345738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978" y="2024065"/>
            <a:ext cx="5579823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56938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C33F1-144F-4A7E-9A4B-18D6024DE7A8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‹Nº›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977" y="620714"/>
            <a:ext cx="11542458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4626509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C946-D8B7-4A70-8C8C-D554E584C219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‹Nº›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977" y="620714"/>
            <a:ext cx="11542458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2166605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6837A-E199-4534-9EAA-D29B5921FFAF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‹Nº›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977" y="620713"/>
            <a:ext cx="11542458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79536146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92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A5D3B-FF45-460D-8DC2-A61FBAE0B2C4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‹Nº›</a:t>
            </a:fld>
            <a:endParaRPr lang="en-GB" dirty="0">
              <a:solidFill>
                <a:prstClr val="black"/>
              </a:solidFill>
            </a:endParaRPr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27" y="306000"/>
            <a:ext cx="967356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14790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822" y="-385093"/>
            <a:ext cx="12423716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520" y="152402"/>
            <a:ext cx="11902608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20777" y="6308726"/>
            <a:ext cx="612239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F8F6178E-98D4-4187-85E8-4829C2134F24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795" y="6308726"/>
            <a:ext cx="463369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9448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‹Nº›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977" y="2024064"/>
            <a:ext cx="11533424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/>
              <a:t>Erste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40778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783289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976" y="620714"/>
            <a:ext cx="11533425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27" y="306000"/>
            <a:ext cx="971440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88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1275">
          <p15:clr>
            <a:srgbClr val="F26B43"/>
          </p15:clr>
        </p15:guide>
        <p15:guide id="4" orient="horz" pos="391">
          <p15:clr>
            <a:srgbClr val="F26B43"/>
          </p15:clr>
        </p15:guide>
        <p15:guide id="5" orient="horz" pos="3045">
          <p15:clr>
            <a:srgbClr val="F26B43"/>
          </p15:clr>
        </p15:guide>
        <p15:guide id="6" orient="horz" pos="3929">
          <p15:clr>
            <a:srgbClr val="F26B43"/>
          </p15:clr>
        </p15:guide>
        <p15:guide id="7" pos="204">
          <p15:clr>
            <a:srgbClr val="F26B43"/>
          </p15:clr>
        </p15:guide>
        <p15:guide id="8" pos="7467">
          <p15:clr>
            <a:srgbClr val="F26B43"/>
          </p15:clr>
        </p15:guide>
        <p15:guide id="9" pos="7581">
          <p15:clr>
            <a:srgbClr val="F26B43"/>
          </p15:clr>
        </p15:guide>
        <p15:guide id="10" orient="horz" pos="3997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image" Target="../media/image3.jpeg"/><Relationship Id="rId7" Type="http://schemas.openxmlformats.org/officeDocument/2006/relationships/hyperlink" Target="https://en.wikipedia.org/wiki/16S_ribosomal_RN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en.wikipedia.org/wiki/23S_ribosomal_RNA" TargetMode="External"/><Relationship Id="rId5" Type="http://schemas.openxmlformats.org/officeDocument/2006/relationships/hyperlink" Target="https://en.wikipedia.org/wiki/5S_ribosomal_RNA" TargetMode="Externa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16S </a:t>
            </a:r>
            <a:r>
              <a:rPr lang="es-ES" dirty="0" err="1"/>
              <a:t>rRNA</a:t>
            </a:r>
            <a:r>
              <a:rPr lang="es-ES" dirty="0"/>
              <a:t> </a:t>
            </a:r>
            <a:r>
              <a:rPr lang="es-ES" dirty="0" err="1"/>
              <a:t>amplicon</a:t>
            </a:r>
            <a:r>
              <a:rPr lang="es-ES" dirty="0"/>
              <a:t> data </a:t>
            </a:r>
            <a:r>
              <a:rPr lang="es-ES" dirty="0" err="1"/>
              <a:t>analysis</a:t>
            </a:r>
            <a:r>
              <a:rPr lang="es-ES" dirty="0"/>
              <a:t> </a:t>
            </a:r>
            <a:r>
              <a:rPr lang="es-ES" dirty="0" err="1"/>
              <a:t>using</a:t>
            </a:r>
            <a:r>
              <a:rPr lang="es-ES" dirty="0"/>
              <a:t> DADA2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08F4E-876D-2049-ADEB-18010BBABF9D}" type="datetime5">
              <a:rPr lang="en-US" smtClean="0">
                <a:solidFill>
                  <a:schemeClr val="bg1"/>
                </a:solidFill>
              </a:rPr>
              <a:t>17-Sep-20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>
                <a:solidFill>
                  <a:schemeClr val="bg1"/>
                </a:solidFill>
              </a:rPr>
              <a:pPr/>
              <a:t>1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800" dirty="0"/>
              <a:t>551-1119-00L Microbial Community Genomics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Shinichi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Sunagawa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2825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DADA2: the error model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AEA5E-1507-451D-B077-EFF22257F2EB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>
                <a:solidFill>
                  <a:prstClr val="black"/>
                </a:solidFill>
              </a:rPr>
              <a:t>Shinichi </a:t>
            </a:r>
            <a:r>
              <a:rPr lang="en-GB" dirty="0" err="1">
                <a:solidFill>
                  <a:prstClr val="black"/>
                </a:solidFill>
              </a:rPr>
              <a:t>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10</a:t>
            </a:fld>
            <a:endParaRPr lang="en-GB" dirty="0">
              <a:solidFill>
                <a:prstClr val="black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D1EE3E2-8F50-D140-B822-C58D08061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696" y="1431037"/>
            <a:ext cx="6728749" cy="480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66088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590" y="1386581"/>
            <a:ext cx="11542458" cy="4922145"/>
          </a:xfrm>
        </p:spPr>
        <p:txBody>
          <a:bodyPr>
            <a:normAutofit/>
          </a:bodyPr>
          <a:lstStyle/>
          <a:p>
            <a:r>
              <a:rPr lang="en-US" dirty="0"/>
              <a:t>The abundance </a:t>
            </a:r>
            <a:r>
              <a:rPr lang="en-US" i="1" dirty="0"/>
              <a:t>p</a:t>
            </a:r>
            <a:r>
              <a:rPr lang="en-US" dirty="0"/>
              <a:t>-value quantifies the notion that sequence </a:t>
            </a:r>
            <a:r>
              <a:rPr lang="en-US" i="1" dirty="0" err="1"/>
              <a:t>i</a:t>
            </a:r>
            <a:r>
              <a:rPr lang="en-US" dirty="0"/>
              <a:t> is too abundant to be explained by errors in amplicon sequencing.</a:t>
            </a:r>
          </a:p>
          <a:p>
            <a:r>
              <a:rPr lang="en-US" sz="2200" dirty="0"/>
              <a:t>It measures the probability of a given amplicon abundance given the model. That is, the likelihood that an amplicon is produced n times because errors.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DADA2: the abundance p-value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AEA5E-1507-451D-B077-EFF22257F2EB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>
                <a:solidFill>
                  <a:prstClr val="black"/>
                </a:solidFill>
              </a:rPr>
              <a:t>Shinichi </a:t>
            </a:r>
            <a:r>
              <a:rPr lang="en-GB" dirty="0" err="1">
                <a:solidFill>
                  <a:prstClr val="black"/>
                </a:solidFill>
              </a:rPr>
              <a:t>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11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62F6D158-7244-574B-BD63-356E110EE80F}"/>
              </a:ext>
            </a:extLst>
          </p:cNvPr>
          <p:cNvSpPr/>
          <p:nvPr/>
        </p:nvSpPr>
        <p:spPr>
          <a:xfrm>
            <a:off x="578735" y="4175477"/>
            <a:ext cx="2017962" cy="206180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0B9A8AFF-0877-D340-AC9B-BD8868DAD2D5}"/>
              </a:ext>
            </a:extLst>
          </p:cNvPr>
          <p:cNvSpPr/>
          <p:nvPr/>
        </p:nvSpPr>
        <p:spPr>
          <a:xfrm>
            <a:off x="2981801" y="3776160"/>
            <a:ext cx="230362" cy="201496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8AC05EB-C52B-1F4A-9AF0-532F5D23A528}"/>
              </a:ext>
            </a:extLst>
          </p:cNvPr>
          <p:cNvSpPr txBox="1"/>
          <p:nvPr/>
        </p:nvSpPr>
        <p:spPr>
          <a:xfrm>
            <a:off x="1201869" y="3649447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r>
              <a:rPr lang="en-US" baseline="-25000" dirty="0"/>
              <a:t>j</a:t>
            </a:r>
            <a:r>
              <a:rPr lang="en-US" dirty="0"/>
              <a:t>=20,000</a:t>
            </a:r>
            <a:endParaRPr lang="en-US" baseline="-25000" dirty="0"/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0DF17936-0737-DC42-A6B4-AB21A9C18EA4}"/>
              </a:ext>
            </a:extLst>
          </p:cNvPr>
          <p:cNvCxnSpPr>
            <a:cxnSpLocks/>
            <a:stCxn id="10" idx="7"/>
            <a:endCxn id="11" idx="3"/>
          </p:cNvCxnSpPr>
          <p:nvPr/>
        </p:nvCxnSpPr>
        <p:spPr>
          <a:xfrm flipV="1">
            <a:off x="2301173" y="3948148"/>
            <a:ext cx="714364" cy="529274"/>
          </a:xfrm>
          <a:prstGeom prst="straightConnector1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44C039B4-C47B-2743-BF8B-2C1F389F4D9E}"/>
              </a:ext>
            </a:extLst>
          </p:cNvPr>
          <p:cNvSpPr txBox="1"/>
          <p:nvPr/>
        </p:nvSpPr>
        <p:spPr>
          <a:xfrm>
            <a:off x="2805370" y="4618085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p-value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AF098C6-E675-D145-AF56-E861F9734E9C}"/>
              </a:ext>
            </a:extLst>
          </p:cNvPr>
          <p:cNvSpPr txBox="1"/>
          <p:nvPr/>
        </p:nvSpPr>
        <p:spPr>
          <a:xfrm>
            <a:off x="3060247" y="3406828"/>
            <a:ext cx="647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r>
              <a:rPr lang="en-US" baseline="-25000" dirty="0"/>
              <a:t>i</a:t>
            </a:r>
            <a:r>
              <a:rPr lang="en-US" dirty="0"/>
              <a:t>=3</a:t>
            </a:r>
            <a:endParaRPr lang="en-US" baseline="-25000" dirty="0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85F3E5D3-4765-B74B-84E4-65D272294282}"/>
              </a:ext>
            </a:extLst>
          </p:cNvPr>
          <p:cNvSpPr/>
          <p:nvPr/>
        </p:nvSpPr>
        <p:spPr>
          <a:xfrm>
            <a:off x="7859210" y="4175477"/>
            <a:ext cx="417616" cy="385255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F9DD5AD0-0004-2F40-953B-5F2C7528FCF0}"/>
              </a:ext>
            </a:extLst>
          </p:cNvPr>
          <p:cNvSpPr/>
          <p:nvPr/>
        </p:nvSpPr>
        <p:spPr>
          <a:xfrm>
            <a:off x="8661931" y="3776160"/>
            <a:ext cx="230362" cy="201496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793A3AB-A33E-3943-9E55-EB25CEB6A440}"/>
              </a:ext>
            </a:extLst>
          </p:cNvPr>
          <p:cNvSpPr txBox="1"/>
          <p:nvPr/>
        </p:nvSpPr>
        <p:spPr>
          <a:xfrm>
            <a:off x="6881999" y="3649447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r>
              <a:rPr lang="en-US" baseline="-25000" dirty="0"/>
              <a:t>j</a:t>
            </a:r>
            <a:r>
              <a:rPr lang="en-US" dirty="0"/>
              <a:t>=20</a:t>
            </a:r>
            <a:endParaRPr lang="en-US" baseline="-25000" dirty="0"/>
          </a:p>
        </p:txBody>
      </p: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DD753B9D-384F-B94F-BE1A-ACA580192342}"/>
              </a:ext>
            </a:extLst>
          </p:cNvPr>
          <p:cNvCxnSpPr>
            <a:cxnSpLocks/>
            <a:stCxn id="23" idx="7"/>
            <a:endCxn id="25" idx="3"/>
          </p:cNvCxnSpPr>
          <p:nvPr/>
        </p:nvCxnSpPr>
        <p:spPr>
          <a:xfrm flipV="1">
            <a:off x="8215668" y="3948148"/>
            <a:ext cx="479999" cy="283748"/>
          </a:xfrm>
          <a:prstGeom prst="straightConnector1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3D1E004-B51B-9946-83EC-944A7CD7F8B3}"/>
              </a:ext>
            </a:extLst>
          </p:cNvPr>
          <p:cNvSpPr txBox="1"/>
          <p:nvPr/>
        </p:nvSpPr>
        <p:spPr>
          <a:xfrm>
            <a:off x="8485500" y="4618085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p-value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42AB47CD-3AA0-2D47-AC38-7A1FBBA40484}"/>
              </a:ext>
            </a:extLst>
          </p:cNvPr>
          <p:cNvSpPr txBox="1"/>
          <p:nvPr/>
        </p:nvSpPr>
        <p:spPr>
          <a:xfrm>
            <a:off x="8740377" y="3406828"/>
            <a:ext cx="647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r>
              <a:rPr lang="en-US" baseline="-25000" dirty="0"/>
              <a:t>i</a:t>
            </a:r>
            <a:r>
              <a:rPr lang="en-US" dirty="0"/>
              <a:t>=3</a:t>
            </a:r>
            <a:endParaRPr lang="en-US" baseline="-25000" dirty="0"/>
          </a:p>
        </p:txBody>
      </p:sp>
      <p:sp>
        <p:nvSpPr>
          <p:cNvPr id="21" name="Flecha abajo 20">
            <a:extLst>
              <a:ext uri="{FF2B5EF4-FFF2-40B4-BE49-F238E27FC236}">
                <a16:creationId xmlns:a16="http://schemas.microsoft.com/office/drawing/2014/main" id="{6029B9E4-2AC1-0E4C-8BFF-D53EB73C2140}"/>
              </a:ext>
            </a:extLst>
          </p:cNvPr>
          <p:cNvSpPr/>
          <p:nvPr/>
        </p:nvSpPr>
        <p:spPr>
          <a:xfrm>
            <a:off x="3249476" y="5054731"/>
            <a:ext cx="486137" cy="52086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lecha abajo 31">
            <a:extLst>
              <a:ext uri="{FF2B5EF4-FFF2-40B4-BE49-F238E27FC236}">
                <a16:creationId xmlns:a16="http://schemas.microsoft.com/office/drawing/2014/main" id="{79B41006-3085-8C42-9A9F-7772007CAD80}"/>
              </a:ext>
            </a:extLst>
          </p:cNvPr>
          <p:cNvSpPr/>
          <p:nvPr/>
        </p:nvSpPr>
        <p:spPr>
          <a:xfrm>
            <a:off x="8956729" y="5054731"/>
            <a:ext cx="486137" cy="52086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8DF58C25-0DA7-D845-A4A8-64D43262F28B}"/>
              </a:ext>
            </a:extLst>
          </p:cNvPr>
          <p:cNvSpPr txBox="1"/>
          <p:nvPr/>
        </p:nvSpPr>
        <p:spPr>
          <a:xfrm>
            <a:off x="2803697" y="55759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</a:t>
            </a:r>
            <a:r>
              <a:rPr lang="en-US" dirty="0"/>
              <a:t> is an error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46C99050-2E4E-B44C-B0C0-0273F23F660E}"/>
              </a:ext>
            </a:extLst>
          </p:cNvPr>
          <p:cNvSpPr txBox="1"/>
          <p:nvPr/>
        </p:nvSpPr>
        <p:spPr>
          <a:xfrm>
            <a:off x="8394930" y="5572827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j</a:t>
            </a:r>
            <a:r>
              <a:rPr lang="en-US" dirty="0"/>
              <a:t> is a true sequence</a:t>
            </a:r>
          </a:p>
        </p:txBody>
      </p:sp>
    </p:spTree>
    <p:extLst>
      <p:ext uri="{BB962C8B-B14F-4D97-AF65-F5344CB8AC3E}">
        <p14:creationId xmlns:p14="http://schemas.microsoft.com/office/powerpoint/2010/main" val="2078841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590" y="1386581"/>
            <a:ext cx="11542458" cy="4922145"/>
          </a:xfrm>
        </p:spPr>
        <p:txBody>
          <a:bodyPr>
            <a:normAutofit/>
          </a:bodyPr>
          <a:lstStyle/>
          <a:p>
            <a:r>
              <a:rPr lang="en-US" dirty="0"/>
              <a:t>Merging: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Chimera detection and removal:</a:t>
            </a:r>
          </a:p>
          <a:p>
            <a:pPr marL="0" indent="0" algn="ctr">
              <a:buNone/>
            </a:pPr>
            <a:r>
              <a:rPr lang="en-US" sz="1800" i="1" dirty="0"/>
              <a:t>Chimeric sequences are identified if they can be exactly reconstructed by combining a left-segment and a right-segment from two more abundant “parent” sequences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 and chimera removal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AEA5E-1507-451D-B077-EFF22257F2EB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>
                <a:solidFill>
                  <a:prstClr val="black"/>
                </a:solidFill>
              </a:rPr>
              <a:t>Shinichi </a:t>
            </a:r>
            <a:r>
              <a:rPr lang="en-GB" dirty="0" err="1">
                <a:solidFill>
                  <a:prstClr val="black"/>
                </a:solidFill>
              </a:rPr>
              <a:t>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12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ED1F2650-F345-9244-8117-C02B8D7EBBE1}"/>
              </a:ext>
            </a:extLst>
          </p:cNvPr>
          <p:cNvSpPr/>
          <p:nvPr/>
        </p:nvSpPr>
        <p:spPr>
          <a:xfrm>
            <a:off x="1551008" y="2233295"/>
            <a:ext cx="5301204" cy="10417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438FD391-0F78-B940-9F06-9B2B56A6BDF0}"/>
              </a:ext>
            </a:extLst>
          </p:cNvPr>
          <p:cNvSpPr/>
          <p:nvPr/>
        </p:nvSpPr>
        <p:spPr>
          <a:xfrm>
            <a:off x="4873698" y="2412083"/>
            <a:ext cx="5856790" cy="10417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errar llave 5">
            <a:extLst>
              <a:ext uri="{FF2B5EF4-FFF2-40B4-BE49-F238E27FC236}">
                <a16:creationId xmlns:a16="http://schemas.microsoft.com/office/drawing/2014/main" id="{B9918CEA-052F-FB47-99E2-F2DD9FD02DD4}"/>
              </a:ext>
            </a:extLst>
          </p:cNvPr>
          <p:cNvSpPr/>
          <p:nvPr/>
        </p:nvSpPr>
        <p:spPr>
          <a:xfrm rot="5400000">
            <a:off x="5736012" y="1803175"/>
            <a:ext cx="253886" cy="1978514"/>
          </a:xfrm>
          <a:prstGeom prst="rightBrace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01CF691-EA36-A34E-8479-D706F5FF0EA4}"/>
              </a:ext>
            </a:extLst>
          </p:cNvPr>
          <p:cNvSpPr txBox="1"/>
          <p:nvPr/>
        </p:nvSpPr>
        <p:spPr>
          <a:xfrm>
            <a:off x="4342956" y="2964177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 least 12 </a:t>
            </a:r>
            <a:r>
              <a:rPr lang="en-US" dirty="0" err="1"/>
              <a:t>nt</a:t>
            </a:r>
            <a:r>
              <a:rPr lang="en-US" dirty="0"/>
              <a:t> and perfect match 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B9192D7-703E-554C-928E-78A083E3F8DD}"/>
              </a:ext>
            </a:extLst>
          </p:cNvPr>
          <p:cNvSpPr txBox="1"/>
          <p:nvPr/>
        </p:nvSpPr>
        <p:spPr>
          <a:xfrm>
            <a:off x="615089" y="2086764"/>
            <a:ext cx="9010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R1 ASV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BD80F487-C38C-DD46-99BD-0A7B4756A238}"/>
              </a:ext>
            </a:extLst>
          </p:cNvPr>
          <p:cNvSpPr txBox="1"/>
          <p:nvPr/>
        </p:nvSpPr>
        <p:spPr>
          <a:xfrm>
            <a:off x="10730488" y="2285381"/>
            <a:ext cx="9010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R2 ASV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D433D7E4-5020-2546-BE70-B5C1CDDDC8FC}"/>
              </a:ext>
            </a:extLst>
          </p:cNvPr>
          <p:cNvSpPr/>
          <p:nvPr/>
        </p:nvSpPr>
        <p:spPr>
          <a:xfrm>
            <a:off x="2640957" y="5466053"/>
            <a:ext cx="2799144" cy="104172"/>
          </a:xfrm>
          <a:prstGeom prst="rect">
            <a:avLst/>
          </a:prstGeom>
          <a:solidFill>
            <a:srgbClr val="1269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83D4FD2A-B9F7-0C4A-B3C9-C3B607645CD5}"/>
              </a:ext>
            </a:extLst>
          </p:cNvPr>
          <p:cNvSpPr/>
          <p:nvPr/>
        </p:nvSpPr>
        <p:spPr>
          <a:xfrm>
            <a:off x="5440101" y="5462448"/>
            <a:ext cx="2799144" cy="10417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303E527F-7C40-3E46-993F-0B29DB4F527C}"/>
              </a:ext>
            </a:extLst>
          </p:cNvPr>
          <p:cNvSpPr/>
          <p:nvPr/>
        </p:nvSpPr>
        <p:spPr>
          <a:xfrm>
            <a:off x="2640957" y="5277143"/>
            <a:ext cx="5598288" cy="10417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743B39AB-88C2-2A4F-A752-FA5B924D4180}"/>
              </a:ext>
            </a:extLst>
          </p:cNvPr>
          <p:cNvSpPr/>
          <p:nvPr/>
        </p:nvSpPr>
        <p:spPr>
          <a:xfrm>
            <a:off x="8426370" y="5277142"/>
            <a:ext cx="266217" cy="28947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72DDDAA5-02B4-6E40-8E58-0003F3BFA51C}"/>
              </a:ext>
            </a:extLst>
          </p:cNvPr>
          <p:cNvSpPr/>
          <p:nvPr/>
        </p:nvSpPr>
        <p:spPr>
          <a:xfrm>
            <a:off x="3183038" y="5787343"/>
            <a:ext cx="754283" cy="670616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522856B5-3D6F-2945-9A94-DA66147376E8}"/>
              </a:ext>
            </a:extLst>
          </p:cNvPr>
          <p:cNvSpPr/>
          <p:nvPr/>
        </p:nvSpPr>
        <p:spPr>
          <a:xfrm>
            <a:off x="6839673" y="5863035"/>
            <a:ext cx="554031" cy="51409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921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853" y="4343471"/>
            <a:ext cx="11542458" cy="4922145"/>
          </a:xfrm>
        </p:spPr>
        <p:txBody>
          <a:bodyPr/>
          <a:lstStyle/>
          <a:p>
            <a:r>
              <a:rPr lang="en-US" sz="1800" dirty="0"/>
              <a:t>Prediction of ASV taxonomy</a:t>
            </a:r>
          </a:p>
          <a:p>
            <a:r>
              <a:rPr lang="en-US" sz="1800" dirty="0"/>
              <a:t>Each is compared to a database of annotated 16S rRNA gene sequences</a:t>
            </a:r>
          </a:p>
          <a:p>
            <a:r>
              <a:rPr lang="en-US" sz="1800" dirty="0"/>
              <a:t>Sequences are classified to a phylum, class, family etc.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Taxonomic annotation of ASVs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C05A-25CE-4856-9876-A80D6D8725F0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13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5" name="Can 14"/>
          <p:cNvSpPr/>
          <p:nvPr/>
        </p:nvSpPr>
        <p:spPr>
          <a:xfrm rot="5400000">
            <a:off x="6761241" y="1027862"/>
            <a:ext cx="1918952" cy="278295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Rectangle 15"/>
          <p:cNvSpPr/>
          <p:nvPr/>
        </p:nvSpPr>
        <p:spPr>
          <a:xfrm>
            <a:off x="497144" y="2234675"/>
            <a:ext cx="4057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b="1" spc="3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ACGCTCAGAGCGGTAAGCACTAA</a:t>
            </a:r>
            <a:endParaRPr lang="de-CH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8934689" y="2420589"/>
            <a:ext cx="1661374" cy="108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730403" y="1657431"/>
            <a:ext cx="9401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Phylum</a:t>
            </a:r>
          </a:p>
          <a:p>
            <a:r>
              <a:rPr lang="en-US" sz="1600" dirty="0"/>
              <a:t>Class</a:t>
            </a:r>
          </a:p>
          <a:p>
            <a:r>
              <a:rPr lang="en-US" sz="1600" dirty="0"/>
              <a:t>Order</a:t>
            </a:r>
          </a:p>
          <a:p>
            <a:r>
              <a:rPr lang="en-US" sz="1600" dirty="0"/>
              <a:t>Family</a:t>
            </a:r>
          </a:p>
          <a:p>
            <a:r>
              <a:rPr lang="en-US" sz="1600" dirty="0"/>
              <a:t>Genus</a:t>
            </a:r>
          </a:p>
          <a:p>
            <a:r>
              <a:rPr lang="en-US" sz="1600" dirty="0"/>
              <a:t>Species</a:t>
            </a:r>
          </a:p>
          <a:p>
            <a:endParaRPr lang="de-CH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6620625" y="1687934"/>
            <a:ext cx="2022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Database of</a:t>
            </a:r>
            <a:r>
              <a:rPr lang="de-CH" b="1" dirty="0">
                <a:solidFill>
                  <a:schemeClr val="bg1"/>
                </a:solidFill>
              </a:rPr>
              <a:t> </a:t>
            </a:r>
            <a:r>
              <a:rPr lang="de-CH" b="1" dirty="0" err="1">
                <a:solidFill>
                  <a:schemeClr val="bg1"/>
                </a:solidFill>
              </a:rPr>
              <a:t>taxonomically</a:t>
            </a:r>
            <a:r>
              <a:rPr lang="de-CH" b="1" dirty="0">
                <a:solidFill>
                  <a:schemeClr val="bg1"/>
                </a:solidFill>
              </a:rPr>
              <a:t> </a:t>
            </a:r>
            <a:r>
              <a:rPr lang="de-CH" b="1" dirty="0" err="1">
                <a:solidFill>
                  <a:schemeClr val="bg1"/>
                </a:solidFill>
              </a:rPr>
              <a:t>annotated</a:t>
            </a:r>
            <a:endParaRPr lang="de-CH" b="1" dirty="0">
              <a:solidFill>
                <a:schemeClr val="bg1"/>
              </a:solidFill>
            </a:endParaRPr>
          </a:p>
          <a:p>
            <a:r>
              <a:rPr lang="de-CH" b="1" dirty="0">
                <a:solidFill>
                  <a:schemeClr val="bg1"/>
                </a:solidFill>
              </a:rPr>
              <a:t>16S </a:t>
            </a:r>
            <a:r>
              <a:rPr lang="de-CH" b="1" dirty="0" err="1">
                <a:solidFill>
                  <a:schemeClr val="bg1"/>
                </a:solidFill>
              </a:rPr>
              <a:t>sequences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22" name="Straight Arrow Connector 21"/>
          <p:cNvCxnSpPr>
            <a:endCxn id="15" idx="3"/>
          </p:cNvCxnSpPr>
          <p:nvPr/>
        </p:nvCxnSpPr>
        <p:spPr>
          <a:xfrm>
            <a:off x="5264519" y="2419342"/>
            <a:ext cx="106471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97144" y="1949545"/>
            <a:ext cx="3567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Sequence of OTU 1</a:t>
            </a:r>
            <a:endParaRPr lang="de-CH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10596063" y="1237349"/>
            <a:ext cx="3567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Taxonomy</a:t>
            </a:r>
            <a:endParaRPr lang="de-CH" sz="1600" b="1" dirty="0"/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162050" y="4106474"/>
            <a:ext cx="11752027" cy="67942"/>
          </a:xfrm>
          <a:prstGeom prst="line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17322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 descr="Bildergebnis für 16s ribosomal rn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696757" y="5595578"/>
            <a:ext cx="7437427" cy="1246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Content Placeholder 4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 of prokaryotic ribosomes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16S </a:t>
            </a:r>
            <a:r>
              <a:rPr lang="en-US" dirty="0" err="1"/>
              <a:t>rRNA</a:t>
            </a:r>
            <a:r>
              <a:rPr lang="en-US" dirty="0"/>
              <a:t> present in all prokaryotes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conserved regions and variable regions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16S </a:t>
            </a:r>
            <a:r>
              <a:rPr lang="en-US" sz="3200" dirty="0" err="1"/>
              <a:t>rRNA</a:t>
            </a:r>
            <a:r>
              <a:rPr lang="en-US" sz="3200" dirty="0"/>
              <a:t> gene</a:t>
            </a:r>
            <a:endParaRPr lang="de-CH" sz="3200" dirty="0"/>
          </a:p>
        </p:txBody>
      </p:sp>
      <p:pic>
        <p:nvPicPr>
          <p:cNvPr id="20" name="Picture 3" descr="D:\kuloth\2014\Aug\05-08-2014\nrmicro_issue\slides_img\nrmicro3330-f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9809" y="1717551"/>
            <a:ext cx="3820986" cy="5124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408112"/>
              </p:ext>
            </p:extLst>
          </p:nvPr>
        </p:nvGraphicFramePr>
        <p:xfrm>
          <a:off x="838996" y="1857046"/>
          <a:ext cx="5140385" cy="1005840"/>
        </p:xfrm>
        <a:graphic>
          <a:graphicData uri="http://schemas.openxmlformats.org/drawingml/2006/table">
            <a:tbl>
              <a:tblPr/>
              <a:tblGrid>
                <a:gridCol w="3478562">
                  <a:extLst>
                    <a:ext uri="{9D8B030D-6E8A-4147-A177-3AD203B41FA5}">
                      <a16:colId xmlns:a16="http://schemas.microsoft.com/office/drawing/2014/main" val="1269309550"/>
                    </a:ext>
                  </a:extLst>
                </a:gridCol>
                <a:gridCol w="1661823">
                  <a:extLst>
                    <a:ext uri="{9D8B030D-6E8A-4147-A177-3AD203B41FA5}">
                      <a16:colId xmlns:a16="http://schemas.microsoft.com/office/drawing/2014/main" val="20289562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0" dirty="0">
                          <a:effectLst/>
                        </a:rPr>
                        <a:t>50S large subunit</a:t>
                      </a:r>
                      <a:r>
                        <a:rPr lang="en-US" dirty="0">
                          <a:effectLst/>
                        </a:rPr>
                        <a:t> (33 proteins)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5" tooltip="5S ribosomal RNA"/>
                        </a:rPr>
                        <a:t>5S</a:t>
                      </a:r>
                      <a:r>
                        <a:rPr lang="en-US" dirty="0">
                          <a:effectLst/>
                        </a:rPr>
                        <a:t>: 120 </a:t>
                      </a:r>
                      <a:r>
                        <a:rPr lang="en-US" dirty="0" err="1">
                          <a:effectLst/>
                        </a:rPr>
                        <a:t>nt</a:t>
                      </a:r>
                      <a:endParaRPr lang="en-US" dirty="0">
                        <a:effectLst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6" tooltip="23S ribosomal RNA"/>
                        </a:rPr>
                        <a:t>23S</a:t>
                      </a:r>
                      <a:r>
                        <a:rPr lang="en-US" dirty="0">
                          <a:effectLst/>
                        </a:rPr>
                        <a:t> : 2906 </a:t>
                      </a:r>
                      <a:r>
                        <a:rPr lang="en-US" dirty="0" err="1">
                          <a:effectLst/>
                        </a:rPr>
                        <a:t>nt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03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effectLst/>
                        </a:rPr>
                        <a:t>30S small subunit</a:t>
                      </a:r>
                      <a:r>
                        <a:rPr lang="en-US" dirty="0">
                          <a:effectLst/>
                        </a:rPr>
                        <a:t> (22 proteins)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u="none" strike="noStrike" dirty="0">
                          <a:solidFill>
                            <a:srgbClr val="0B0080"/>
                          </a:solidFill>
                          <a:effectLst/>
                          <a:hlinkClick r:id="rId7" tooltip="16S ribosomal RNA"/>
                        </a:rPr>
                        <a:t>16S</a:t>
                      </a:r>
                      <a:r>
                        <a:rPr lang="en-US" b="1" dirty="0">
                          <a:effectLst/>
                        </a:rPr>
                        <a:t>: 1542 </a:t>
                      </a:r>
                      <a:r>
                        <a:rPr lang="en-US" b="1" dirty="0" err="1">
                          <a:effectLst/>
                        </a:rPr>
                        <a:t>nt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3466462"/>
                  </a:ext>
                </a:extLst>
              </a:tr>
            </a:tbl>
          </a:graphicData>
        </a:graphic>
      </p:graphicFrame>
      <p:sp>
        <p:nvSpPr>
          <p:cNvPr id="36" name="Right Arrow 35"/>
          <p:cNvSpPr/>
          <p:nvPr/>
        </p:nvSpPr>
        <p:spPr>
          <a:xfrm>
            <a:off x="5796240" y="5064515"/>
            <a:ext cx="2272746" cy="275457"/>
          </a:xfrm>
          <a:prstGeom prst="rightArrow">
            <a:avLst/>
          </a:prstGeom>
          <a:solidFill>
            <a:srgbClr val="FECD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9" name="Picture 5" descr="Bildergebnis für 16s ribosomal rna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291" y="3460767"/>
            <a:ext cx="2089230" cy="208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/>
          <p:cNvSpPr txBox="1"/>
          <p:nvPr/>
        </p:nvSpPr>
        <p:spPr>
          <a:xfrm>
            <a:off x="775662" y="3470944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30S small subunit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978908" y="4759072"/>
            <a:ext cx="2634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blue: ribosomal proteins</a:t>
            </a:r>
          </a:p>
          <a:p>
            <a:r>
              <a:rPr lang="en-US" dirty="0"/>
              <a:t>gold: 16S </a:t>
            </a:r>
            <a:r>
              <a:rPr lang="en-US" dirty="0" err="1"/>
              <a:t>rRNA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8209809" y="1358126"/>
            <a:ext cx="383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Secondary structure of 16S </a:t>
            </a:r>
            <a:r>
              <a:rPr lang="en-US" b="1" dirty="0" err="1"/>
              <a:t>rRNA</a:t>
            </a:r>
            <a:endParaRPr lang="en-US" b="1" dirty="0"/>
          </a:p>
        </p:txBody>
      </p:sp>
      <p:sp>
        <p:nvSpPr>
          <p:cNvPr id="51" name="Date Placeholder 5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F3A42-B8B9-4492-AA34-B6674A11F0DA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2" name="Footer Placeholder 5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4" name="Slide Number Placeholder 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2</a:t>
            </a:fld>
            <a:endParaRPr lang="en-GB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93615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Generation of 16S </a:t>
            </a:r>
            <a:r>
              <a:rPr lang="en-US" sz="3200" dirty="0" err="1"/>
              <a:t>rRNA</a:t>
            </a:r>
            <a:r>
              <a:rPr lang="en-US" sz="3200" dirty="0"/>
              <a:t> gene PCR amplicons</a:t>
            </a:r>
            <a:endParaRPr lang="de-CH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323977" y="4292391"/>
            <a:ext cx="8834470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PCR products (amplicons) are used for sequencing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sequencing output are forward reads and reverse reads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Sequencing reads are saved as plain (or compressed) text files in the </a:t>
            </a:r>
            <a:r>
              <a:rPr lang="en-US" dirty="0" err="1"/>
              <a:t>fastq</a:t>
            </a:r>
            <a:r>
              <a:rPr lang="en-US" dirty="0"/>
              <a:t> format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see: https://en.wikipedia.org/wiki/FASTQ_format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CH" dirty="0"/>
          </a:p>
        </p:txBody>
      </p:sp>
      <p:sp>
        <p:nvSpPr>
          <p:cNvPr id="37" name="Rectangle 36"/>
          <p:cNvSpPr/>
          <p:nvPr/>
        </p:nvSpPr>
        <p:spPr>
          <a:xfrm>
            <a:off x="326075" y="2255048"/>
            <a:ext cx="115066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400" b="1" spc="3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5’-</a:t>
            </a:r>
            <a:r>
              <a:rPr lang="de-CH" sz="1400" b="1" spc="3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ACTACGATCACGTACTCGACATTCTA</a:t>
            </a:r>
            <a:r>
              <a:rPr lang="de-CH" sz="1400" b="1" spc="300" dirty="0">
                <a:solidFill>
                  <a:srgbClr val="5B9BD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ACGCTCTGAGCGGTAAGCACTAAGTCACACTG</a:t>
            </a:r>
            <a:r>
              <a:rPr lang="de-CH" sz="1400" b="1" spc="3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CTCGCAGTCTGAGTAGCTAG-3</a:t>
            </a:r>
            <a:r>
              <a:rPr lang="de-CH" sz="1400" b="1" spc="3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’</a:t>
            </a:r>
            <a:endParaRPr lang="de-CH" sz="1400" dirty="0">
              <a:solidFill>
                <a:prstClr val="black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23977" y="1931765"/>
            <a:ext cx="24883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solidFill>
                  <a:prstClr val="black"/>
                </a:solidFill>
              </a:rPr>
              <a:t>16S </a:t>
            </a:r>
            <a:r>
              <a:rPr lang="en-US" sz="1600" u="sng" dirty="0" err="1">
                <a:solidFill>
                  <a:prstClr val="black"/>
                </a:solidFill>
              </a:rPr>
              <a:t>rRNA</a:t>
            </a:r>
            <a:r>
              <a:rPr lang="en-US" sz="1600" u="sng" dirty="0">
                <a:solidFill>
                  <a:prstClr val="black"/>
                </a:solidFill>
              </a:rPr>
              <a:t> gene</a:t>
            </a:r>
            <a:endParaRPr lang="de-CH" sz="1600" u="sng" dirty="0">
              <a:solidFill>
                <a:prstClr val="black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507675" y="2057808"/>
            <a:ext cx="17825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CTCGACATTCTA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486568" y="2444406"/>
            <a:ext cx="13815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GAGCGTCA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4207154" y="2229101"/>
            <a:ext cx="1576262" cy="1"/>
          </a:xfrm>
          <a:prstGeom prst="straightConnector1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2" name="Straight Arrow Connector 41"/>
          <p:cNvCxnSpPr/>
          <p:nvPr/>
        </p:nvCxnSpPr>
        <p:spPr>
          <a:xfrm flipH="1" flipV="1">
            <a:off x="6651668" y="2598294"/>
            <a:ext cx="1840622" cy="1"/>
          </a:xfrm>
          <a:prstGeom prst="straightConnector1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3" name="TextBox 42"/>
          <p:cNvSpPr txBox="1"/>
          <p:nvPr/>
        </p:nvSpPr>
        <p:spPr>
          <a:xfrm>
            <a:off x="2356652" y="1848651"/>
            <a:ext cx="1647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</a:rPr>
              <a:t>forward primer</a:t>
            </a:r>
            <a:endParaRPr lang="de-CH" sz="1400" dirty="0">
              <a:solidFill>
                <a:prstClr val="black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754683" y="2680592"/>
            <a:ext cx="1647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</a:rPr>
              <a:t>reverse primer</a:t>
            </a:r>
            <a:endParaRPr lang="de-CH" sz="1400" dirty="0">
              <a:solidFill>
                <a:prstClr val="black"/>
              </a:solidFill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6095206" y="2680592"/>
            <a:ext cx="0" cy="599462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6" name="Rectangle 45"/>
          <p:cNvSpPr/>
          <p:nvPr/>
        </p:nvSpPr>
        <p:spPr>
          <a:xfrm>
            <a:off x="3180400" y="3361186"/>
            <a:ext cx="62377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CTCGACATTCTA</a:t>
            </a:r>
            <a:r>
              <a:rPr lang="de-CH" sz="1400" b="1" spc="300" dirty="0">
                <a:solidFill>
                  <a:srgbClr val="5B9BD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ACGCTCTGAGCGGTAAGCTCTAAGTCACA…</a:t>
            </a:r>
            <a:endParaRPr lang="de-CH" sz="1400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626017" y="3361185"/>
            <a:ext cx="2128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</a:rPr>
              <a:t>forward reads</a:t>
            </a:r>
            <a:endParaRPr lang="de-CH" sz="1400" dirty="0">
              <a:solidFill>
                <a:prstClr val="black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626017" y="3790764"/>
            <a:ext cx="2128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</a:rPr>
              <a:t>reverse reads</a:t>
            </a:r>
            <a:endParaRPr lang="de-CH" sz="1400" dirty="0">
              <a:solidFill>
                <a:prstClr val="black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4811316" y="1586141"/>
            <a:ext cx="4046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5B9BD5"/>
                </a:solidFill>
              </a:rPr>
              <a:t>V4 Region of 16S </a:t>
            </a:r>
            <a:r>
              <a:rPr lang="en-US" sz="1200" b="1" dirty="0" err="1">
                <a:solidFill>
                  <a:srgbClr val="5B9BD5"/>
                </a:solidFill>
              </a:rPr>
              <a:t>rRNA</a:t>
            </a:r>
            <a:r>
              <a:rPr lang="en-US" sz="1200" b="1" dirty="0">
                <a:solidFill>
                  <a:srgbClr val="5B9BD5"/>
                </a:solidFill>
              </a:rPr>
              <a:t> gene (ca. 250 </a:t>
            </a:r>
            <a:r>
              <a:rPr lang="en-US" sz="1200" b="1" dirty="0" err="1">
                <a:solidFill>
                  <a:srgbClr val="5B9BD5"/>
                </a:solidFill>
              </a:rPr>
              <a:t>nt</a:t>
            </a:r>
            <a:r>
              <a:rPr lang="en-US" sz="1200" b="1" dirty="0">
                <a:solidFill>
                  <a:srgbClr val="5B9BD5"/>
                </a:solidFill>
              </a:rPr>
              <a:t>)</a:t>
            </a:r>
          </a:p>
        </p:txBody>
      </p:sp>
      <p:sp>
        <p:nvSpPr>
          <p:cNvPr id="50" name="Rectangle 49"/>
          <p:cNvSpPr/>
          <p:nvPr/>
        </p:nvSpPr>
        <p:spPr>
          <a:xfrm>
            <a:off x="3180400" y="3790764"/>
            <a:ext cx="59111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ACTGCGAG</a:t>
            </a:r>
            <a:r>
              <a:rPr lang="de-CH" sz="1400" b="1" spc="300" dirty="0">
                <a:solidFill>
                  <a:srgbClr val="5B9BD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CAGTGTGACTTAGAGCTTACCGCTCAGAGCGT…</a:t>
            </a:r>
          </a:p>
        </p:txBody>
      </p:sp>
      <p:grpSp>
        <p:nvGrpSpPr>
          <p:cNvPr id="54" name="Group 53"/>
          <p:cNvGrpSpPr/>
          <p:nvPr/>
        </p:nvGrpSpPr>
        <p:grpSpPr>
          <a:xfrm flipH="1">
            <a:off x="8027737" y="1650569"/>
            <a:ext cx="464553" cy="170342"/>
            <a:chOff x="4178499" y="1616876"/>
            <a:chExt cx="464553" cy="170342"/>
          </a:xfrm>
        </p:grpSpPr>
        <p:cxnSp>
          <p:nvCxnSpPr>
            <p:cNvPr id="55" name="Straight Connector 54"/>
            <p:cNvCxnSpPr/>
            <p:nvPr/>
          </p:nvCxnSpPr>
          <p:spPr>
            <a:xfrm>
              <a:off x="4178499" y="1616876"/>
              <a:ext cx="0" cy="170342"/>
            </a:xfrm>
            <a:prstGeom prst="line">
              <a:avLst/>
            </a:prstGeom>
            <a:ln w="12700" cap="sq">
              <a:solidFill>
                <a:srgbClr val="5B9BD5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4178499" y="1705052"/>
              <a:ext cx="464553" cy="1898"/>
            </a:xfrm>
            <a:prstGeom prst="line">
              <a:avLst/>
            </a:prstGeom>
            <a:ln w="12700" cap="sq">
              <a:solidFill>
                <a:srgbClr val="5B9BD5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4218780" y="1634222"/>
            <a:ext cx="464553" cy="170342"/>
            <a:chOff x="4178499" y="1616876"/>
            <a:chExt cx="464553" cy="170342"/>
          </a:xfrm>
        </p:grpSpPr>
        <p:cxnSp>
          <p:nvCxnSpPr>
            <p:cNvPr id="60" name="Straight Connector 59"/>
            <p:cNvCxnSpPr/>
            <p:nvPr/>
          </p:nvCxnSpPr>
          <p:spPr>
            <a:xfrm>
              <a:off x="4178499" y="1616876"/>
              <a:ext cx="0" cy="170342"/>
            </a:xfrm>
            <a:prstGeom prst="line">
              <a:avLst/>
            </a:prstGeom>
            <a:ln w="12700" cap="sq">
              <a:solidFill>
                <a:srgbClr val="5B9BD5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178499" y="1705052"/>
              <a:ext cx="464553" cy="1898"/>
            </a:xfrm>
            <a:prstGeom prst="line">
              <a:avLst/>
            </a:prstGeom>
            <a:ln w="12700" cap="sq">
              <a:solidFill>
                <a:srgbClr val="5B9BD5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extBox 62"/>
          <p:cNvSpPr txBox="1"/>
          <p:nvPr/>
        </p:nvSpPr>
        <p:spPr>
          <a:xfrm>
            <a:off x="4888140" y="2758939"/>
            <a:ext cx="24883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solidFill>
                  <a:prstClr val="black"/>
                </a:solidFill>
              </a:rPr>
              <a:t>sequencing</a:t>
            </a:r>
            <a:endParaRPr lang="de-CH" sz="1600" u="sng" dirty="0">
              <a:solidFill>
                <a:prstClr val="black"/>
              </a:solidFill>
            </a:endParaRPr>
          </a:p>
        </p:txBody>
      </p:sp>
      <p:cxnSp>
        <p:nvCxnSpPr>
          <p:cNvPr id="65" name="Straight Connector 64"/>
          <p:cNvCxnSpPr/>
          <p:nvPr/>
        </p:nvCxnSpPr>
        <p:spPr>
          <a:xfrm flipV="1">
            <a:off x="198783" y="4186002"/>
            <a:ext cx="11752027" cy="67942"/>
          </a:xfrm>
          <a:prstGeom prst="line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Date Placeholder 6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E4CF-1F90-474B-9452-194A0D995EE8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8" name="Footer Placeholder 6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9" name="Slide Number Placeholder 6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3</a:t>
            </a:fld>
            <a:endParaRPr lang="en-GB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58202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Quality control reads: primer match filtering</a:t>
            </a:r>
            <a:endParaRPr lang="de-CH" sz="3200" dirty="0"/>
          </a:p>
        </p:txBody>
      </p:sp>
      <p:sp>
        <p:nvSpPr>
          <p:cNvPr id="35" name="TextBox 34"/>
          <p:cNvSpPr txBox="1"/>
          <p:nvPr/>
        </p:nvSpPr>
        <p:spPr>
          <a:xfrm>
            <a:off x="774574" y="4270383"/>
            <a:ext cx="11217041" cy="1287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Forward and reverse primer sequences are aligned to the read.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If both primers perfectly match, the read is used for further steps, otherwise the read is discarded.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assures that all reads start at the same 16S position, which is mandatory for the pipeline to work. </a:t>
            </a:r>
            <a:endParaRPr lang="de-C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E83B4-D584-4782-8395-1E763EC9332E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4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74574" y="1682376"/>
            <a:ext cx="79369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CTCGACATTCTA</a:t>
            </a:r>
            <a:r>
              <a:rPr lang="de-CH" sz="1400" b="1" spc="300" dirty="0">
                <a:solidFill>
                  <a:srgbClr val="5B9BD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ACGCTCTGAGCGGTAAGCACTAAGTCACACTG</a:t>
            </a:r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GA</a:t>
            </a:r>
            <a:r>
              <a:rPr lang="de-CH" sz="1400" b="1" spc="300" dirty="0">
                <a:solidFill>
                  <a:srgbClr val="70AD47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T</a:t>
            </a:r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CGTC</a:t>
            </a:r>
            <a:r>
              <a:rPr lang="de-CH" sz="1400" b="1" spc="300" dirty="0">
                <a:solidFill>
                  <a:srgbClr val="70AD47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G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74574" y="2687150"/>
            <a:ext cx="74621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CTCGACATTCTA</a:t>
            </a:r>
            <a:r>
              <a:rPr lang="de-CH" sz="1400" b="1" spc="300" dirty="0">
                <a:solidFill>
                  <a:srgbClr val="5B9BD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ACGCTCTGAGCGGTAAGCACTAAGTCACACTG</a:t>
            </a:r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GAGCGTCA</a:t>
            </a:r>
          </a:p>
        </p:txBody>
      </p:sp>
      <p:sp>
        <p:nvSpPr>
          <p:cNvPr id="64" name="Rectangle 63"/>
          <p:cNvSpPr/>
          <p:nvPr/>
        </p:nvSpPr>
        <p:spPr>
          <a:xfrm>
            <a:off x="774574" y="1453429"/>
            <a:ext cx="17825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CTCGACATTCTA</a:t>
            </a:r>
            <a:endParaRPr lang="de-CH" sz="14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774574" y="2458203"/>
            <a:ext cx="17825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CTCGACATTCTA</a:t>
            </a:r>
            <a:endParaRPr lang="de-CH" sz="14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747436" y="1911323"/>
            <a:ext cx="13815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GAGCGTCA</a:t>
            </a:r>
          </a:p>
        </p:txBody>
      </p:sp>
      <p:sp>
        <p:nvSpPr>
          <p:cNvPr id="67" name="Rectangle 66"/>
          <p:cNvSpPr/>
          <p:nvPr/>
        </p:nvSpPr>
        <p:spPr>
          <a:xfrm>
            <a:off x="6763338" y="2875360"/>
            <a:ext cx="13815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GAGCGTCA</a:t>
            </a:r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8144892" y="1773015"/>
            <a:ext cx="1392794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69" name="Straight Arrow Connector 68"/>
          <p:cNvCxnSpPr/>
          <p:nvPr/>
        </p:nvCxnSpPr>
        <p:spPr>
          <a:xfrm>
            <a:off x="4522506" y="3046613"/>
            <a:ext cx="15136" cy="617846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0" name="TextBox 69"/>
          <p:cNvSpPr txBox="1"/>
          <p:nvPr/>
        </p:nvSpPr>
        <p:spPr>
          <a:xfrm>
            <a:off x="9691646" y="1632089"/>
            <a:ext cx="1937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</a:rPr>
              <a:t>discard read</a:t>
            </a:r>
            <a:endParaRPr lang="de-CH" sz="1600" b="1" dirty="0">
              <a:solidFill>
                <a:prstClr val="black"/>
              </a:solidFill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2431607" y="2520088"/>
            <a:ext cx="13706" cy="591917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72" name="Straight Connector 71"/>
          <p:cNvCxnSpPr/>
          <p:nvPr/>
        </p:nvCxnSpPr>
        <p:spPr>
          <a:xfrm>
            <a:off x="6818515" y="2586381"/>
            <a:ext cx="26149" cy="615554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73" name="Rectangle 72"/>
          <p:cNvSpPr/>
          <p:nvPr/>
        </p:nvSpPr>
        <p:spPr>
          <a:xfrm>
            <a:off x="2344996" y="3664459"/>
            <a:ext cx="46255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400" b="1" spc="300" dirty="0">
                <a:solidFill>
                  <a:srgbClr val="5B9BD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ACGCTCTGAGCGGTAAGCACTAAGTCACACTG</a:t>
            </a:r>
            <a:endParaRPr lang="de-CH" sz="14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6892775" y="3664459"/>
            <a:ext cx="2095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</a:rPr>
              <a:t>16s </a:t>
            </a:r>
            <a:r>
              <a:rPr lang="en-US" sz="1600" b="1" dirty="0" err="1">
                <a:solidFill>
                  <a:prstClr val="black"/>
                </a:solidFill>
              </a:rPr>
              <a:t>rRNA</a:t>
            </a:r>
            <a:r>
              <a:rPr lang="en-US" sz="1600" b="1" dirty="0">
                <a:solidFill>
                  <a:prstClr val="black"/>
                </a:solidFill>
              </a:rPr>
              <a:t> V4 region</a:t>
            </a:r>
            <a:endParaRPr lang="de-CH" sz="1600" b="1" dirty="0">
              <a:solidFill>
                <a:prstClr val="black"/>
              </a:solidFill>
            </a:endParaRPr>
          </a:p>
        </p:txBody>
      </p:sp>
      <p:pic>
        <p:nvPicPr>
          <p:cNvPr id="75" name="Picture 2" descr="https://openclipart.org/image/2400px/svg_to_png/194379/Scissor%20Stenci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26673" flipV="1">
            <a:off x="1991756" y="3056253"/>
            <a:ext cx="361690" cy="25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2" descr="https://openclipart.org/image/2400px/svg_to_png/194379/Scissor%20Stenci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896679" flipV="1">
            <a:off x="6900865" y="3221825"/>
            <a:ext cx="361690" cy="25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77" name="Straight Connector 76"/>
          <p:cNvCxnSpPr/>
          <p:nvPr/>
        </p:nvCxnSpPr>
        <p:spPr>
          <a:xfrm flipV="1">
            <a:off x="162050" y="4106474"/>
            <a:ext cx="11752027" cy="67942"/>
          </a:xfrm>
          <a:prstGeom prst="line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777639" y="2236169"/>
            <a:ext cx="1937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primer match</a:t>
            </a:r>
            <a:endParaRPr lang="de-CH" sz="1200" dirty="0">
              <a:solidFill>
                <a:prstClr val="black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777639" y="1250343"/>
            <a:ext cx="1937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primer match</a:t>
            </a:r>
            <a:endParaRPr lang="de-CH" sz="1200" dirty="0">
              <a:solidFill>
                <a:prstClr val="black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6773684" y="1458330"/>
            <a:ext cx="1937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primer mismatch</a:t>
            </a:r>
            <a:endParaRPr lang="de-CH" sz="1200" dirty="0">
              <a:solidFill>
                <a:prstClr val="black"/>
              </a:solidFill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774845" y="2496200"/>
            <a:ext cx="1937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primer match</a:t>
            </a:r>
            <a:endParaRPr lang="de-CH" sz="1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06503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643" y="1456524"/>
            <a:ext cx="10284843" cy="2213040"/>
          </a:xfrm>
          <a:prstGeom prst="rect">
            <a:avLst/>
          </a:prstGeom>
        </p:spPr>
      </p:pic>
      <p:sp>
        <p:nvSpPr>
          <p:cNvPr id="67" name="Rectangle 66"/>
          <p:cNvSpPr/>
          <p:nvPr/>
        </p:nvSpPr>
        <p:spPr>
          <a:xfrm>
            <a:off x="1553518" y="1469116"/>
            <a:ext cx="17825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CTCGACATTCTA</a:t>
            </a:r>
          </a:p>
        </p:txBody>
      </p:sp>
      <p:sp>
        <p:nvSpPr>
          <p:cNvPr id="68" name="Rectangle 67"/>
          <p:cNvSpPr/>
          <p:nvPr/>
        </p:nvSpPr>
        <p:spPr>
          <a:xfrm>
            <a:off x="9650736" y="2309188"/>
            <a:ext cx="13815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400" b="1" spc="300" dirty="0">
                <a:solidFill>
                  <a:srgbClr val="ED7D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GAGCGTCA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Quality scores of amplicon reads</a:t>
            </a:r>
            <a:endParaRPr lang="de-CH" sz="3200" dirty="0"/>
          </a:p>
        </p:txBody>
      </p:sp>
      <p:sp>
        <p:nvSpPr>
          <p:cNvPr id="36" name="TextBox 35"/>
          <p:cNvSpPr txBox="1"/>
          <p:nvPr/>
        </p:nvSpPr>
        <p:spPr>
          <a:xfrm>
            <a:off x="408909" y="3830286"/>
            <a:ext cx="10552596" cy="87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Each base of the forward and reverse have a quality (Q) score: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higher the Q score the higher the probability that the base call is correct</a:t>
            </a:r>
          </a:p>
        </p:txBody>
      </p:sp>
      <p:sp>
        <p:nvSpPr>
          <p:cNvPr id="59" name="Rectangle 58"/>
          <p:cNvSpPr/>
          <p:nvPr/>
        </p:nvSpPr>
        <p:spPr>
          <a:xfrm>
            <a:off x="408909" y="1246054"/>
            <a:ext cx="18482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forward read</a:t>
            </a:r>
            <a:endParaRPr lang="de-CH" sz="1400" dirty="0"/>
          </a:p>
        </p:txBody>
      </p:sp>
      <p:sp>
        <p:nvSpPr>
          <p:cNvPr id="60" name="Rectangle 59"/>
          <p:cNvSpPr/>
          <p:nvPr/>
        </p:nvSpPr>
        <p:spPr>
          <a:xfrm>
            <a:off x="10429704" y="2516164"/>
            <a:ext cx="11881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reverse read</a:t>
            </a:r>
            <a:endParaRPr lang="de-CH" sz="1400" dirty="0"/>
          </a:p>
        </p:txBody>
      </p:sp>
      <p:sp>
        <p:nvSpPr>
          <p:cNvPr id="62" name="TextBox 61"/>
          <p:cNvSpPr txBox="1"/>
          <p:nvPr/>
        </p:nvSpPr>
        <p:spPr>
          <a:xfrm>
            <a:off x="408909" y="1734053"/>
            <a:ext cx="2204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quality scores </a:t>
            </a:r>
            <a:r>
              <a:rPr lang="en-US" sz="1400" dirty="0"/>
              <a:t>relate to</a:t>
            </a:r>
          </a:p>
          <a:p>
            <a:r>
              <a:rPr lang="en-US" sz="1400" dirty="0"/>
              <a:t>error probability:</a:t>
            </a:r>
            <a:endParaRPr lang="de-CH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/>
              <p:cNvSpPr txBox="1"/>
              <p:nvPr/>
            </p:nvSpPr>
            <p:spPr>
              <a:xfrm>
                <a:off x="1830590" y="2020926"/>
                <a:ext cx="1159920" cy="5203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10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1" name="TextBox 7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0590" y="2020926"/>
                <a:ext cx="1159920" cy="52039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Date Placeholder 7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DA64A-F90F-490D-B927-8E1550254043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78" name="Footer Placeholder 7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79" name="Slide Number Placeholder 7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5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278E9E7E-7AF1-5B45-A606-6610641E6EE4}"/>
              </a:ext>
            </a:extLst>
          </p:cNvPr>
          <p:cNvSpPr/>
          <p:nvPr/>
        </p:nvSpPr>
        <p:spPr>
          <a:xfrm>
            <a:off x="2444787" y="3090441"/>
            <a:ext cx="8192347" cy="474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39492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Quality filtering by maximum expected errors (</a:t>
            </a:r>
            <a:r>
              <a:rPr lang="en-US" sz="1800" dirty="0" err="1"/>
              <a:t>maxEE</a:t>
            </a:r>
            <a:r>
              <a:rPr lang="en-US" sz="1800" dirty="0"/>
              <a:t>) should be performed as a first processing step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0" indent="0" algn="ctr">
              <a:buNone/>
            </a:pPr>
            <a:r>
              <a:rPr lang="en-US" sz="1800" b="1" dirty="0"/>
              <a:t>EE = expected errors = sum of error probability (sum of P)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/>
              <a:t>small EE = high quality; large EE = low quality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By setting a maximum expected errors (</a:t>
            </a:r>
            <a:r>
              <a:rPr lang="en-US" sz="1800" dirty="0" err="1"/>
              <a:t>maxEE</a:t>
            </a:r>
            <a:r>
              <a:rPr lang="en-US" sz="1800" dirty="0"/>
              <a:t>) threshold, we can discard reads with EE &gt; </a:t>
            </a:r>
            <a:r>
              <a:rPr lang="en-US" sz="1800" dirty="0" err="1"/>
              <a:t>maxEE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Quality control of amplicon reads: error filtering</a:t>
            </a:r>
            <a:endParaRPr lang="de-CH" sz="3200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2955147" y="4762609"/>
            <a:ext cx="859899" cy="11712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310359" y="4299962"/>
            <a:ext cx="1733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If EE &lt; </a:t>
            </a:r>
            <a:r>
              <a:rPr lang="en-US" sz="1600" dirty="0" err="1"/>
              <a:t>maxEE</a:t>
            </a:r>
            <a:endParaRPr lang="de-CH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816689" y="5964605"/>
            <a:ext cx="37666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keep high quality read</a:t>
            </a:r>
            <a:endParaRPr lang="de-CH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5583290" y="4345489"/>
            <a:ext cx="15815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If EE &gt; </a:t>
            </a:r>
            <a:r>
              <a:rPr lang="en-US" sz="1600" dirty="0" err="1"/>
              <a:t>maxEE</a:t>
            </a:r>
            <a:endParaRPr lang="de-CH" sz="16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414930" y="4762609"/>
            <a:ext cx="1009271" cy="11712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477509" y="5933827"/>
            <a:ext cx="376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discard low quality re</a:t>
            </a:r>
            <a:r>
              <a:rPr lang="en-US" dirty="0"/>
              <a:t>ad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3BFA5-E056-4292-82D1-D427E3E52BEF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prstClr val="black"/>
                </a:solidFill>
              </a:rPr>
              <a:t>Shinichi 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6</a:t>
            </a:fld>
            <a:endParaRPr lang="en-GB" dirty="0">
              <a:solidFill>
                <a:prstClr val="black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805" y="3921633"/>
            <a:ext cx="7529213" cy="40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22897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590" y="1386581"/>
            <a:ext cx="11542458" cy="4922145"/>
          </a:xfrm>
        </p:spPr>
        <p:txBody>
          <a:bodyPr>
            <a:normAutofit/>
          </a:bodyPr>
          <a:lstStyle/>
          <a:p>
            <a:r>
              <a:rPr lang="en-US" sz="2200" dirty="0"/>
              <a:t>The core denoising algorithm in the DADA2 R package is built on a model of the errors in Illumina-sequenced amplicon reads.</a:t>
            </a:r>
          </a:p>
          <a:p>
            <a:r>
              <a:rPr lang="en-US" sz="2200" dirty="0"/>
              <a:t>This error model quantifies the rate </a:t>
            </a:r>
            <a:r>
              <a:rPr lang="en-US" sz="2200" i="1" dirty="0" err="1"/>
              <a:t>λ</a:t>
            </a:r>
            <a:r>
              <a:rPr lang="en-US" sz="2200" i="1" baseline="-25000" dirty="0" err="1"/>
              <a:t>ji</a:t>
            </a:r>
            <a:r>
              <a:rPr lang="en-US" sz="2200" dirty="0"/>
              <a:t> at which an amplicon read with sequence </a:t>
            </a:r>
            <a:r>
              <a:rPr lang="en-US" sz="2200" i="1" dirty="0" err="1"/>
              <a:t>i</a:t>
            </a:r>
            <a:r>
              <a:rPr lang="en-US" sz="2200" dirty="0"/>
              <a:t> is produced from sample sequence </a:t>
            </a:r>
            <a:r>
              <a:rPr lang="en-US" sz="2200" i="1" dirty="0"/>
              <a:t>j</a:t>
            </a:r>
            <a:r>
              <a:rPr lang="en-US" sz="2200" dirty="0"/>
              <a:t> as a function of sequence composition and quality.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Divisive Amplicon Denoising Algorithm (DADA)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AEA5E-1507-451D-B077-EFF22257F2EB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>
                <a:solidFill>
                  <a:prstClr val="black"/>
                </a:solidFill>
              </a:rPr>
              <a:t>Shinichi </a:t>
            </a:r>
            <a:r>
              <a:rPr lang="en-GB" dirty="0" err="1">
                <a:solidFill>
                  <a:prstClr val="black"/>
                </a:solidFill>
              </a:rPr>
              <a:t>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7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94795B7B-73DE-C347-8E16-A6218D04479A}"/>
              </a:ext>
            </a:extLst>
          </p:cNvPr>
          <p:cNvSpPr/>
          <p:nvPr/>
        </p:nvSpPr>
        <p:spPr>
          <a:xfrm>
            <a:off x="1169043" y="4433106"/>
            <a:ext cx="219919" cy="24306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7858A40E-CF1B-3045-95A4-AF87A59AB0B7}"/>
              </a:ext>
            </a:extLst>
          </p:cNvPr>
          <p:cNvSpPr/>
          <p:nvPr/>
        </p:nvSpPr>
        <p:spPr>
          <a:xfrm>
            <a:off x="2363164" y="5279987"/>
            <a:ext cx="219919" cy="24306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59ADC6F0-88EC-2C43-A4AB-7748C2D19CFF}"/>
              </a:ext>
            </a:extLst>
          </p:cNvPr>
          <p:cNvSpPr/>
          <p:nvPr/>
        </p:nvSpPr>
        <p:spPr>
          <a:xfrm>
            <a:off x="1589589" y="4317360"/>
            <a:ext cx="525826" cy="557515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CC33C251-34A5-5449-A3D1-07C6CB465D46}"/>
              </a:ext>
            </a:extLst>
          </p:cNvPr>
          <p:cNvSpPr/>
          <p:nvPr/>
        </p:nvSpPr>
        <p:spPr>
          <a:xfrm>
            <a:off x="4429529" y="4433106"/>
            <a:ext cx="219919" cy="24306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38AA7EB0-1A34-DA42-B516-552E0070A5A7}"/>
              </a:ext>
            </a:extLst>
          </p:cNvPr>
          <p:cNvSpPr/>
          <p:nvPr/>
        </p:nvSpPr>
        <p:spPr>
          <a:xfrm>
            <a:off x="5623650" y="5279987"/>
            <a:ext cx="219919" cy="24306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6658909C-1B40-6046-ADBD-7F5B92B02EEF}"/>
              </a:ext>
            </a:extLst>
          </p:cNvPr>
          <p:cNvSpPr/>
          <p:nvPr/>
        </p:nvSpPr>
        <p:spPr>
          <a:xfrm>
            <a:off x="4850075" y="4317360"/>
            <a:ext cx="525826" cy="557515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E6F5D161-3C5F-0441-8507-33E7A64EBABF}"/>
              </a:ext>
            </a:extLst>
          </p:cNvPr>
          <p:cNvSpPr/>
          <p:nvPr/>
        </p:nvSpPr>
        <p:spPr>
          <a:xfrm>
            <a:off x="4395158" y="4213188"/>
            <a:ext cx="108499" cy="10417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55D38704-5CA1-984C-A9BF-EEABE248ECBB}"/>
              </a:ext>
            </a:extLst>
          </p:cNvPr>
          <p:cNvSpPr/>
          <p:nvPr/>
        </p:nvSpPr>
        <p:spPr>
          <a:xfrm>
            <a:off x="5151407" y="4086486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7E1FB31E-380F-D541-99AA-39844A23C25F}"/>
              </a:ext>
            </a:extLst>
          </p:cNvPr>
          <p:cNvSpPr/>
          <p:nvPr/>
        </p:nvSpPr>
        <p:spPr>
          <a:xfrm>
            <a:off x="5375901" y="4034400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8EB3BC71-A583-CE46-B410-F781C84FD0E6}"/>
              </a:ext>
            </a:extLst>
          </p:cNvPr>
          <p:cNvSpPr/>
          <p:nvPr/>
        </p:nvSpPr>
        <p:spPr>
          <a:xfrm>
            <a:off x="5430150" y="4311223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97ECCB1C-940A-8C41-9271-A4340376EAE8}"/>
              </a:ext>
            </a:extLst>
          </p:cNvPr>
          <p:cNvSpPr/>
          <p:nvPr/>
        </p:nvSpPr>
        <p:spPr>
          <a:xfrm>
            <a:off x="5097157" y="4919935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D3B88B0C-7090-314E-825F-5D71515A4652}"/>
              </a:ext>
            </a:extLst>
          </p:cNvPr>
          <p:cNvSpPr/>
          <p:nvPr/>
        </p:nvSpPr>
        <p:spPr>
          <a:xfrm>
            <a:off x="4846160" y="4845319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6000B76F-C950-5544-8F90-D802E1BA4F1E}"/>
              </a:ext>
            </a:extLst>
          </p:cNvPr>
          <p:cNvSpPr/>
          <p:nvPr/>
        </p:nvSpPr>
        <p:spPr>
          <a:xfrm>
            <a:off x="5625110" y="5130755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1F9C21FC-64F3-1D4C-81F4-B653E7738E78}"/>
              </a:ext>
            </a:extLst>
          </p:cNvPr>
          <p:cNvSpPr/>
          <p:nvPr/>
        </p:nvSpPr>
        <p:spPr>
          <a:xfrm>
            <a:off x="5868496" y="5424763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FF603061-CCE3-9C4A-80BB-EEDEBF10CA94}"/>
              </a:ext>
            </a:extLst>
          </p:cNvPr>
          <p:cNvSpPr/>
          <p:nvPr/>
        </p:nvSpPr>
        <p:spPr>
          <a:xfrm>
            <a:off x="5789319" y="5103980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0F26AC06-88BD-0D40-AD5A-7B185700AB83}"/>
              </a:ext>
            </a:extLst>
          </p:cNvPr>
          <p:cNvSpPr/>
          <p:nvPr/>
        </p:nvSpPr>
        <p:spPr>
          <a:xfrm>
            <a:off x="5532860" y="5516030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EB4398BF-EF1B-7148-BA3C-D5AFA53B79C7}"/>
              </a:ext>
            </a:extLst>
          </p:cNvPr>
          <p:cNvSpPr/>
          <p:nvPr/>
        </p:nvSpPr>
        <p:spPr>
          <a:xfrm>
            <a:off x="7870688" y="4403550"/>
            <a:ext cx="219919" cy="24306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84E2C7AC-85EF-844B-AEE6-BD2FE2C54413}"/>
              </a:ext>
            </a:extLst>
          </p:cNvPr>
          <p:cNvSpPr/>
          <p:nvPr/>
        </p:nvSpPr>
        <p:spPr>
          <a:xfrm>
            <a:off x="9064809" y="5250431"/>
            <a:ext cx="219919" cy="24306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273D735F-A866-8245-BFD9-CB6E427B8965}"/>
              </a:ext>
            </a:extLst>
          </p:cNvPr>
          <p:cNvSpPr/>
          <p:nvPr/>
        </p:nvSpPr>
        <p:spPr>
          <a:xfrm>
            <a:off x="8291234" y="4287804"/>
            <a:ext cx="525826" cy="557515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Elipse 70">
            <a:extLst>
              <a:ext uri="{FF2B5EF4-FFF2-40B4-BE49-F238E27FC236}">
                <a16:creationId xmlns:a16="http://schemas.microsoft.com/office/drawing/2014/main" id="{38DC0577-EC30-1F4E-8D12-536A9D081F50}"/>
              </a:ext>
            </a:extLst>
          </p:cNvPr>
          <p:cNvSpPr/>
          <p:nvPr/>
        </p:nvSpPr>
        <p:spPr>
          <a:xfrm>
            <a:off x="7836317" y="4183632"/>
            <a:ext cx="108499" cy="10417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Elipse 71">
            <a:extLst>
              <a:ext uri="{FF2B5EF4-FFF2-40B4-BE49-F238E27FC236}">
                <a16:creationId xmlns:a16="http://schemas.microsoft.com/office/drawing/2014/main" id="{B934CAA0-BA15-8E48-BCEA-9A8EE8F776B9}"/>
              </a:ext>
            </a:extLst>
          </p:cNvPr>
          <p:cNvSpPr/>
          <p:nvPr/>
        </p:nvSpPr>
        <p:spPr>
          <a:xfrm>
            <a:off x="8592566" y="4056930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Elipse 72">
            <a:extLst>
              <a:ext uri="{FF2B5EF4-FFF2-40B4-BE49-F238E27FC236}">
                <a16:creationId xmlns:a16="http://schemas.microsoft.com/office/drawing/2014/main" id="{E760BC06-2159-6843-B8E6-FA2640749F97}"/>
              </a:ext>
            </a:extLst>
          </p:cNvPr>
          <p:cNvSpPr/>
          <p:nvPr/>
        </p:nvSpPr>
        <p:spPr>
          <a:xfrm>
            <a:off x="8817060" y="4004844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Elipse 73">
            <a:extLst>
              <a:ext uri="{FF2B5EF4-FFF2-40B4-BE49-F238E27FC236}">
                <a16:creationId xmlns:a16="http://schemas.microsoft.com/office/drawing/2014/main" id="{5BA8AB62-05D9-D04B-ABE5-88A98C48D0E6}"/>
              </a:ext>
            </a:extLst>
          </p:cNvPr>
          <p:cNvSpPr/>
          <p:nvPr/>
        </p:nvSpPr>
        <p:spPr>
          <a:xfrm>
            <a:off x="8871309" y="4281667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Elipse 74">
            <a:extLst>
              <a:ext uri="{FF2B5EF4-FFF2-40B4-BE49-F238E27FC236}">
                <a16:creationId xmlns:a16="http://schemas.microsoft.com/office/drawing/2014/main" id="{B8861666-9AE5-1B4E-8D30-A157429031DE}"/>
              </a:ext>
            </a:extLst>
          </p:cNvPr>
          <p:cNvSpPr/>
          <p:nvPr/>
        </p:nvSpPr>
        <p:spPr>
          <a:xfrm>
            <a:off x="8538316" y="4890379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Elipse 75">
            <a:extLst>
              <a:ext uri="{FF2B5EF4-FFF2-40B4-BE49-F238E27FC236}">
                <a16:creationId xmlns:a16="http://schemas.microsoft.com/office/drawing/2014/main" id="{0C53D847-CE45-3146-80CF-D57510AD8127}"/>
              </a:ext>
            </a:extLst>
          </p:cNvPr>
          <p:cNvSpPr/>
          <p:nvPr/>
        </p:nvSpPr>
        <p:spPr>
          <a:xfrm>
            <a:off x="8287319" y="4815763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Elipse 76">
            <a:extLst>
              <a:ext uri="{FF2B5EF4-FFF2-40B4-BE49-F238E27FC236}">
                <a16:creationId xmlns:a16="http://schemas.microsoft.com/office/drawing/2014/main" id="{094F122E-57C7-7342-8D62-E8F3075DE498}"/>
              </a:ext>
            </a:extLst>
          </p:cNvPr>
          <p:cNvSpPr/>
          <p:nvPr/>
        </p:nvSpPr>
        <p:spPr>
          <a:xfrm>
            <a:off x="9066269" y="5101199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Elipse 77">
            <a:extLst>
              <a:ext uri="{FF2B5EF4-FFF2-40B4-BE49-F238E27FC236}">
                <a16:creationId xmlns:a16="http://schemas.microsoft.com/office/drawing/2014/main" id="{F479361F-4105-1A4B-A5EA-378823612F9F}"/>
              </a:ext>
            </a:extLst>
          </p:cNvPr>
          <p:cNvSpPr/>
          <p:nvPr/>
        </p:nvSpPr>
        <p:spPr>
          <a:xfrm>
            <a:off x="9309655" y="5395207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Elipse 78">
            <a:extLst>
              <a:ext uri="{FF2B5EF4-FFF2-40B4-BE49-F238E27FC236}">
                <a16:creationId xmlns:a16="http://schemas.microsoft.com/office/drawing/2014/main" id="{5D6F8A22-AC41-9349-8803-CEF4EA9B2066}"/>
              </a:ext>
            </a:extLst>
          </p:cNvPr>
          <p:cNvSpPr/>
          <p:nvPr/>
        </p:nvSpPr>
        <p:spPr>
          <a:xfrm>
            <a:off x="9230478" y="5074424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Elipse 79">
            <a:extLst>
              <a:ext uri="{FF2B5EF4-FFF2-40B4-BE49-F238E27FC236}">
                <a16:creationId xmlns:a16="http://schemas.microsoft.com/office/drawing/2014/main" id="{92BFC361-CC64-EC48-9CA2-A29A78994966}"/>
              </a:ext>
            </a:extLst>
          </p:cNvPr>
          <p:cNvSpPr/>
          <p:nvPr/>
        </p:nvSpPr>
        <p:spPr>
          <a:xfrm>
            <a:off x="8974019" y="5486474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4FA3E03A-8B7F-C442-8719-88E2403E1BEA}"/>
              </a:ext>
            </a:extLst>
          </p:cNvPr>
          <p:cNvSpPr/>
          <p:nvPr/>
        </p:nvSpPr>
        <p:spPr>
          <a:xfrm>
            <a:off x="7726681" y="3777134"/>
            <a:ext cx="1427764" cy="1378454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Elipse 80">
            <a:extLst>
              <a:ext uri="{FF2B5EF4-FFF2-40B4-BE49-F238E27FC236}">
                <a16:creationId xmlns:a16="http://schemas.microsoft.com/office/drawing/2014/main" id="{DD6C95E2-DCAC-AB4A-923A-CF03653EF0A5}"/>
              </a:ext>
            </a:extLst>
          </p:cNvPr>
          <p:cNvSpPr/>
          <p:nvPr/>
        </p:nvSpPr>
        <p:spPr>
          <a:xfrm>
            <a:off x="8793476" y="4968076"/>
            <a:ext cx="874003" cy="81008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6CCC12F-508C-664C-AD02-F0C2914F8358}"/>
              </a:ext>
            </a:extLst>
          </p:cNvPr>
          <p:cNvSpPr txBox="1"/>
          <p:nvPr/>
        </p:nvSpPr>
        <p:spPr>
          <a:xfrm>
            <a:off x="9284727" y="379649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OTU 1</a:t>
            </a:r>
          </a:p>
        </p:txBody>
      </p:sp>
      <p:sp>
        <p:nvSpPr>
          <p:cNvPr id="82" name="CuadroTexto 81">
            <a:extLst>
              <a:ext uri="{FF2B5EF4-FFF2-40B4-BE49-F238E27FC236}">
                <a16:creationId xmlns:a16="http://schemas.microsoft.com/office/drawing/2014/main" id="{FA92955A-136A-7045-BBC6-332FFA6BF1EF}"/>
              </a:ext>
            </a:extLst>
          </p:cNvPr>
          <p:cNvSpPr txBox="1"/>
          <p:nvPr/>
        </p:nvSpPr>
        <p:spPr>
          <a:xfrm>
            <a:off x="9453022" y="469879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OTU 2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2F0BE14-63C3-2B44-8A4E-C4B1B2A0B29E}"/>
              </a:ext>
            </a:extLst>
          </p:cNvPr>
          <p:cNvSpPr txBox="1"/>
          <p:nvPr/>
        </p:nvSpPr>
        <p:spPr>
          <a:xfrm>
            <a:off x="818611" y="323659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Sample sequences</a:t>
            </a:r>
          </a:p>
        </p:txBody>
      </p:sp>
      <p:sp>
        <p:nvSpPr>
          <p:cNvPr id="84" name="CuadroTexto 83">
            <a:extLst>
              <a:ext uri="{FF2B5EF4-FFF2-40B4-BE49-F238E27FC236}">
                <a16:creationId xmlns:a16="http://schemas.microsoft.com/office/drawing/2014/main" id="{AD71ABAE-D645-0E46-8D59-FC1216A03263}"/>
              </a:ext>
            </a:extLst>
          </p:cNvPr>
          <p:cNvSpPr txBox="1"/>
          <p:nvPr/>
        </p:nvSpPr>
        <p:spPr>
          <a:xfrm>
            <a:off x="4074007" y="3239892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Amplicon reads</a:t>
            </a:r>
          </a:p>
        </p:txBody>
      </p:sp>
      <p:sp>
        <p:nvSpPr>
          <p:cNvPr id="85" name="CuadroTexto 84">
            <a:extLst>
              <a:ext uri="{FF2B5EF4-FFF2-40B4-BE49-F238E27FC236}">
                <a16:creationId xmlns:a16="http://schemas.microsoft.com/office/drawing/2014/main" id="{214F436E-97CF-524A-88A4-10C34A9FA4B5}"/>
              </a:ext>
            </a:extLst>
          </p:cNvPr>
          <p:cNvSpPr txBox="1"/>
          <p:nvPr/>
        </p:nvSpPr>
        <p:spPr>
          <a:xfrm>
            <a:off x="7016104" y="3242213"/>
            <a:ext cx="3300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Operational taxonomic units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171EF487-01AE-7640-9654-4B4608A56EAF}"/>
              </a:ext>
            </a:extLst>
          </p:cNvPr>
          <p:cNvCxnSpPr/>
          <p:nvPr/>
        </p:nvCxnSpPr>
        <p:spPr>
          <a:xfrm>
            <a:off x="3426106" y="3898718"/>
            <a:ext cx="0" cy="1587756"/>
          </a:xfrm>
          <a:prstGeom prst="line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>
            <a:extLst>
              <a:ext uri="{FF2B5EF4-FFF2-40B4-BE49-F238E27FC236}">
                <a16:creationId xmlns:a16="http://schemas.microsoft.com/office/drawing/2014/main" id="{2BE8B735-1ADC-404C-BCA9-0F5B913B5052}"/>
              </a:ext>
            </a:extLst>
          </p:cNvPr>
          <p:cNvCxnSpPr/>
          <p:nvPr/>
        </p:nvCxnSpPr>
        <p:spPr>
          <a:xfrm>
            <a:off x="6506904" y="3904918"/>
            <a:ext cx="0" cy="1587756"/>
          </a:xfrm>
          <a:prstGeom prst="line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echa derecha 13">
            <a:extLst>
              <a:ext uri="{FF2B5EF4-FFF2-40B4-BE49-F238E27FC236}">
                <a16:creationId xmlns:a16="http://schemas.microsoft.com/office/drawing/2014/main" id="{7842C142-AD02-1C49-A614-02BD6DE91D65}"/>
              </a:ext>
            </a:extLst>
          </p:cNvPr>
          <p:cNvSpPr/>
          <p:nvPr/>
        </p:nvSpPr>
        <p:spPr>
          <a:xfrm>
            <a:off x="2965352" y="3566587"/>
            <a:ext cx="970039" cy="346547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lecha derecha 87">
            <a:extLst>
              <a:ext uri="{FF2B5EF4-FFF2-40B4-BE49-F238E27FC236}">
                <a16:creationId xmlns:a16="http://schemas.microsoft.com/office/drawing/2014/main" id="{B90FEF26-425C-4140-BED2-90A3BDF29320}"/>
              </a:ext>
            </a:extLst>
          </p:cNvPr>
          <p:cNvSpPr/>
          <p:nvPr/>
        </p:nvSpPr>
        <p:spPr>
          <a:xfrm rot="10800000">
            <a:off x="2965352" y="5530255"/>
            <a:ext cx="970039" cy="346547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D44924D-392A-5242-B6E3-2B305960C298}"/>
              </a:ext>
            </a:extLst>
          </p:cNvPr>
          <p:cNvSpPr txBox="1"/>
          <p:nvPr/>
        </p:nvSpPr>
        <p:spPr>
          <a:xfrm>
            <a:off x="3102015" y="3379808"/>
            <a:ext cx="651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errors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DF5C5EF1-4181-AB46-A568-D0CDFD5ADC39}"/>
              </a:ext>
            </a:extLst>
          </p:cNvPr>
          <p:cNvSpPr txBox="1"/>
          <p:nvPr/>
        </p:nvSpPr>
        <p:spPr>
          <a:xfrm>
            <a:off x="3124801" y="5826280"/>
            <a:ext cx="784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DADA2</a:t>
            </a:r>
          </a:p>
        </p:txBody>
      </p:sp>
      <p:sp>
        <p:nvSpPr>
          <p:cNvPr id="90" name="Flecha derecha 89">
            <a:extLst>
              <a:ext uri="{FF2B5EF4-FFF2-40B4-BE49-F238E27FC236}">
                <a16:creationId xmlns:a16="http://schemas.microsoft.com/office/drawing/2014/main" id="{6AC5A29C-CB1D-3F4B-AD68-4CD1513E1566}"/>
              </a:ext>
            </a:extLst>
          </p:cNvPr>
          <p:cNvSpPr/>
          <p:nvPr/>
        </p:nvSpPr>
        <p:spPr>
          <a:xfrm>
            <a:off x="6091333" y="5530255"/>
            <a:ext cx="970039" cy="346547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A02B9065-94C7-124B-8BD4-FFF519889042}"/>
              </a:ext>
            </a:extLst>
          </p:cNvPr>
          <p:cNvSpPr txBox="1"/>
          <p:nvPr/>
        </p:nvSpPr>
        <p:spPr>
          <a:xfrm>
            <a:off x="5868496" y="5826280"/>
            <a:ext cx="1378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OTU clustering</a:t>
            </a:r>
          </a:p>
        </p:txBody>
      </p:sp>
    </p:spTree>
    <p:extLst>
      <p:ext uri="{BB962C8B-B14F-4D97-AF65-F5344CB8AC3E}">
        <p14:creationId xmlns:p14="http://schemas.microsoft.com/office/powerpoint/2010/main" val="77402735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590" y="1386581"/>
            <a:ext cx="11542458" cy="4922145"/>
          </a:xfrm>
        </p:spPr>
        <p:txBody>
          <a:bodyPr>
            <a:normAutofit/>
          </a:bodyPr>
          <a:lstStyle/>
          <a:p>
            <a:pPr algn="ctr"/>
            <a:r>
              <a:rPr lang="en-US" sz="2200" i="1" dirty="0"/>
              <a:t>DADA2 tries to decipher whether each amplicon is a true biological sequence or is the result of an error because of the sequencing process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Divisive Amplicon Denoising Algorithm (DADA)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AEA5E-1507-451D-B077-EFF22257F2EB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>
                <a:solidFill>
                  <a:prstClr val="black"/>
                </a:solidFill>
              </a:rPr>
              <a:t>Shinichi </a:t>
            </a:r>
            <a:r>
              <a:rPr lang="en-GB" dirty="0" err="1">
                <a:solidFill>
                  <a:prstClr val="black"/>
                </a:solidFill>
              </a:rPr>
              <a:t>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8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1" name="Elipse 50">
            <a:extLst>
              <a:ext uri="{FF2B5EF4-FFF2-40B4-BE49-F238E27FC236}">
                <a16:creationId xmlns:a16="http://schemas.microsoft.com/office/drawing/2014/main" id="{33EFF64B-984D-EF4A-8AAF-1C62D27DA8A5}"/>
              </a:ext>
            </a:extLst>
          </p:cNvPr>
          <p:cNvSpPr/>
          <p:nvPr/>
        </p:nvSpPr>
        <p:spPr>
          <a:xfrm>
            <a:off x="1169043" y="4433106"/>
            <a:ext cx="219919" cy="24306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1EABE27D-9772-5F42-942C-2DE0A4F68F2D}"/>
              </a:ext>
            </a:extLst>
          </p:cNvPr>
          <p:cNvSpPr/>
          <p:nvPr/>
        </p:nvSpPr>
        <p:spPr>
          <a:xfrm>
            <a:off x="2363164" y="5279987"/>
            <a:ext cx="219919" cy="24306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Elipse 52">
            <a:extLst>
              <a:ext uri="{FF2B5EF4-FFF2-40B4-BE49-F238E27FC236}">
                <a16:creationId xmlns:a16="http://schemas.microsoft.com/office/drawing/2014/main" id="{E9579C05-C566-5A40-AE93-C72A99F753F8}"/>
              </a:ext>
            </a:extLst>
          </p:cNvPr>
          <p:cNvSpPr/>
          <p:nvPr/>
        </p:nvSpPr>
        <p:spPr>
          <a:xfrm>
            <a:off x="1589589" y="4317360"/>
            <a:ext cx="525826" cy="557515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Elipse 53">
            <a:extLst>
              <a:ext uri="{FF2B5EF4-FFF2-40B4-BE49-F238E27FC236}">
                <a16:creationId xmlns:a16="http://schemas.microsoft.com/office/drawing/2014/main" id="{FBFF74F6-5947-564D-85D1-8B47991A0484}"/>
              </a:ext>
            </a:extLst>
          </p:cNvPr>
          <p:cNvSpPr/>
          <p:nvPr/>
        </p:nvSpPr>
        <p:spPr>
          <a:xfrm>
            <a:off x="4429529" y="4433106"/>
            <a:ext cx="219919" cy="24306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Elipse 54">
            <a:extLst>
              <a:ext uri="{FF2B5EF4-FFF2-40B4-BE49-F238E27FC236}">
                <a16:creationId xmlns:a16="http://schemas.microsoft.com/office/drawing/2014/main" id="{4DDEB6F9-BA1F-D342-8C93-F46BDC24FA37}"/>
              </a:ext>
            </a:extLst>
          </p:cNvPr>
          <p:cNvSpPr/>
          <p:nvPr/>
        </p:nvSpPr>
        <p:spPr>
          <a:xfrm>
            <a:off x="5623650" y="5279987"/>
            <a:ext cx="219919" cy="24306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430E1390-C97C-2E4F-9A01-A11866BA327A}"/>
              </a:ext>
            </a:extLst>
          </p:cNvPr>
          <p:cNvSpPr/>
          <p:nvPr/>
        </p:nvSpPr>
        <p:spPr>
          <a:xfrm>
            <a:off x="4850075" y="4317360"/>
            <a:ext cx="525826" cy="557515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2AA3A9AE-0E32-D84D-ADB8-BB49BD813D73}"/>
              </a:ext>
            </a:extLst>
          </p:cNvPr>
          <p:cNvSpPr/>
          <p:nvPr/>
        </p:nvSpPr>
        <p:spPr>
          <a:xfrm>
            <a:off x="4395158" y="4213188"/>
            <a:ext cx="108499" cy="10417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A60E3067-50CE-594A-A837-BE889EBF9718}"/>
              </a:ext>
            </a:extLst>
          </p:cNvPr>
          <p:cNvSpPr/>
          <p:nvPr/>
        </p:nvSpPr>
        <p:spPr>
          <a:xfrm>
            <a:off x="5151407" y="4086486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Elipse 58">
            <a:extLst>
              <a:ext uri="{FF2B5EF4-FFF2-40B4-BE49-F238E27FC236}">
                <a16:creationId xmlns:a16="http://schemas.microsoft.com/office/drawing/2014/main" id="{76A250CA-D4DC-5946-9FF5-023D25D813C3}"/>
              </a:ext>
            </a:extLst>
          </p:cNvPr>
          <p:cNvSpPr/>
          <p:nvPr/>
        </p:nvSpPr>
        <p:spPr>
          <a:xfrm>
            <a:off x="5375901" y="4034400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Elipse 59">
            <a:extLst>
              <a:ext uri="{FF2B5EF4-FFF2-40B4-BE49-F238E27FC236}">
                <a16:creationId xmlns:a16="http://schemas.microsoft.com/office/drawing/2014/main" id="{EACA17AB-1AE6-D444-A144-815BC94CE851}"/>
              </a:ext>
            </a:extLst>
          </p:cNvPr>
          <p:cNvSpPr/>
          <p:nvPr/>
        </p:nvSpPr>
        <p:spPr>
          <a:xfrm>
            <a:off x="5430150" y="4311223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79E84B5C-0446-DD4E-AF44-F1F3EAC6D6A0}"/>
              </a:ext>
            </a:extLst>
          </p:cNvPr>
          <p:cNvSpPr/>
          <p:nvPr/>
        </p:nvSpPr>
        <p:spPr>
          <a:xfrm>
            <a:off x="5097157" y="4919935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Elipse 61">
            <a:extLst>
              <a:ext uri="{FF2B5EF4-FFF2-40B4-BE49-F238E27FC236}">
                <a16:creationId xmlns:a16="http://schemas.microsoft.com/office/drawing/2014/main" id="{A1BA197A-AFE2-2D40-80AA-C7695E3DB6CB}"/>
              </a:ext>
            </a:extLst>
          </p:cNvPr>
          <p:cNvSpPr/>
          <p:nvPr/>
        </p:nvSpPr>
        <p:spPr>
          <a:xfrm>
            <a:off x="4846160" y="4845319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Elipse 62">
            <a:extLst>
              <a:ext uri="{FF2B5EF4-FFF2-40B4-BE49-F238E27FC236}">
                <a16:creationId xmlns:a16="http://schemas.microsoft.com/office/drawing/2014/main" id="{6D068D1C-04F6-E74B-B6C0-5F53D4DBF714}"/>
              </a:ext>
            </a:extLst>
          </p:cNvPr>
          <p:cNvSpPr/>
          <p:nvPr/>
        </p:nvSpPr>
        <p:spPr>
          <a:xfrm>
            <a:off x="5625110" y="5130755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Elipse 63">
            <a:extLst>
              <a:ext uri="{FF2B5EF4-FFF2-40B4-BE49-F238E27FC236}">
                <a16:creationId xmlns:a16="http://schemas.microsoft.com/office/drawing/2014/main" id="{8368B603-472B-E646-A917-098873995E48}"/>
              </a:ext>
            </a:extLst>
          </p:cNvPr>
          <p:cNvSpPr/>
          <p:nvPr/>
        </p:nvSpPr>
        <p:spPr>
          <a:xfrm>
            <a:off x="5868496" y="5424763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Elipse 64">
            <a:extLst>
              <a:ext uri="{FF2B5EF4-FFF2-40B4-BE49-F238E27FC236}">
                <a16:creationId xmlns:a16="http://schemas.microsoft.com/office/drawing/2014/main" id="{A73EE75A-C336-9E44-B411-8079BB6E4205}"/>
              </a:ext>
            </a:extLst>
          </p:cNvPr>
          <p:cNvSpPr/>
          <p:nvPr/>
        </p:nvSpPr>
        <p:spPr>
          <a:xfrm>
            <a:off x="5789319" y="5103980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Elipse 65">
            <a:extLst>
              <a:ext uri="{FF2B5EF4-FFF2-40B4-BE49-F238E27FC236}">
                <a16:creationId xmlns:a16="http://schemas.microsoft.com/office/drawing/2014/main" id="{72A13FDE-7ED6-FD4E-9542-0AE2A3664220}"/>
              </a:ext>
            </a:extLst>
          </p:cNvPr>
          <p:cNvSpPr/>
          <p:nvPr/>
        </p:nvSpPr>
        <p:spPr>
          <a:xfrm>
            <a:off x="5532860" y="5516030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Elipse 66">
            <a:extLst>
              <a:ext uri="{FF2B5EF4-FFF2-40B4-BE49-F238E27FC236}">
                <a16:creationId xmlns:a16="http://schemas.microsoft.com/office/drawing/2014/main" id="{75F012DA-859B-7443-8F11-58DC372B436E}"/>
              </a:ext>
            </a:extLst>
          </p:cNvPr>
          <p:cNvSpPr/>
          <p:nvPr/>
        </p:nvSpPr>
        <p:spPr>
          <a:xfrm>
            <a:off x="7870688" y="4403550"/>
            <a:ext cx="219919" cy="24306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Elipse 67">
            <a:extLst>
              <a:ext uri="{FF2B5EF4-FFF2-40B4-BE49-F238E27FC236}">
                <a16:creationId xmlns:a16="http://schemas.microsoft.com/office/drawing/2014/main" id="{3D5F5BBB-2BB2-8346-B739-78FB65154E23}"/>
              </a:ext>
            </a:extLst>
          </p:cNvPr>
          <p:cNvSpPr/>
          <p:nvPr/>
        </p:nvSpPr>
        <p:spPr>
          <a:xfrm>
            <a:off x="9064809" y="5250431"/>
            <a:ext cx="219919" cy="24306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69EC6F87-EE9A-404F-9BAC-D9CD2721EE22}"/>
              </a:ext>
            </a:extLst>
          </p:cNvPr>
          <p:cNvSpPr/>
          <p:nvPr/>
        </p:nvSpPr>
        <p:spPr>
          <a:xfrm>
            <a:off x="8291234" y="4287804"/>
            <a:ext cx="525826" cy="557515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Elipse 69">
            <a:extLst>
              <a:ext uri="{FF2B5EF4-FFF2-40B4-BE49-F238E27FC236}">
                <a16:creationId xmlns:a16="http://schemas.microsoft.com/office/drawing/2014/main" id="{36000748-1ED0-234F-A8DD-764F1850E077}"/>
              </a:ext>
            </a:extLst>
          </p:cNvPr>
          <p:cNvSpPr/>
          <p:nvPr/>
        </p:nvSpPr>
        <p:spPr>
          <a:xfrm>
            <a:off x="7836317" y="4183632"/>
            <a:ext cx="108499" cy="10417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Elipse 82">
            <a:extLst>
              <a:ext uri="{FF2B5EF4-FFF2-40B4-BE49-F238E27FC236}">
                <a16:creationId xmlns:a16="http://schemas.microsoft.com/office/drawing/2014/main" id="{7E53E9F5-8B7A-F742-97DE-B8B9671EAA52}"/>
              </a:ext>
            </a:extLst>
          </p:cNvPr>
          <p:cNvSpPr/>
          <p:nvPr/>
        </p:nvSpPr>
        <p:spPr>
          <a:xfrm>
            <a:off x="8592566" y="4056930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Elipse 85">
            <a:extLst>
              <a:ext uri="{FF2B5EF4-FFF2-40B4-BE49-F238E27FC236}">
                <a16:creationId xmlns:a16="http://schemas.microsoft.com/office/drawing/2014/main" id="{37162281-7F81-C24E-923D-7CC132885798}"/>
              </a:ext>
            </a:extLst>
          </p:cNvPr>
          <p:cNvSpPr/>
          <p:nvPr/>
        </p:nvSpPr>
        <p:spPr>
          <a:xfrm>
            <a:off x="8817060" y="4004844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Elipse 91">
            <a:extLst>
              <a:ext uri="{FF2B5EF4-FFF2-40B4-BE49-F238E27FC236}">
                <a16:creationId xmlns:a16="http://schemas.microsoft.com/office/drawing/2014/main" id="{4154148B-A34D-7940-A3F8-3B06577DE596}"/>
              </a:ext>
            </a:extLst>
          </p:cNvPr>
          <p:cNvSpPr/>
          <p:nvPr/>
        </p:nvSpPr>
        <p:spPr>
          <a:xfrm>
            <a:off x="8871309" y="4281667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Elipse 92">
            <a:extLst>
              <a:ext uri="{FF2B5EF4-FFF2-40B4-BE49-F238E27FC236}">
                <a16:creationId xmlns:a16="http://schemas.microsoft.com/office/drawing/2014/main" id="{1B8CA1A8-54DB-7947-BABF-D3EA8A81291F}"/>
              </a:ext>
            </a:extLst>
          </p:cNvPr>
          <p:cNvSpPr/>
          <p:nvPr/>
        </p:nvSpPr>
        <p:spPr>
          <a:xfrm>
            <a:off x="8538316" y="4890379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Elipse 93">
            <a:extLst>
              <a:ext uri="{FF2B5EF4-FFF2-40B4-BE49-F238E27FC236}">
                <a16:creationId xmlns:a16="http://schemas.microsoft.com/office/drawing/2014/main" id="{C44AC77E-2CF5-264C-9F54-9A1A73CAA2F2}"/>
              </a:ext>
            </a:extLst>
          </p:cNvPr>
          <p:cNvSpPr/>
          <p:nvPr/>
        </p:nvSpPr>
        <p:spPr>
          <a:xfrm>
            <a:off x="8287319" y="4815763"/>
            <a:ext cx="108499" cy="104172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Elipse 94">
            <a:extLst>
              <a:ext uri="{FF2B5EF4-FFF2-40B4-BE49-F238E27FC236}">
                <a16:creationId xmlns:a16="http://schemas.microsoft.com/office/drawing/2014/main" id="{6E6018EB-29BE-614E-BBE4-EE55FF8D378B}"/>
              </a:ext>
            </a:extLst>
          </p:cNvPr>
          <p:cNvSpPr/>
          <p:nvPr/>
        </p:nvSpPr>
        <p:spPr>
          <a:xfrm>
            <a:off x="9066269" y="5101199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Elipse 95">
            <a:extLst>
              <a:ext uri="{FF2B5EF4-FFF2-40B4-BE49-F238E27FC236}">
                <a16:creationId xmlns:a16="http://schemas.microsoft.com/office/drawing/2014/main" id="{CB7EAEF4-E1D8-7845-9220-62316EC017A7}"/>
              </a:ext>
            </a:extLst>
          </p:cNvPr>
          <p:cNvSpPr/>
          <p:nvPr/>
        </p:nvSpPr>
        <p:spPr>
          <a:xfrm>
            <a:off x="9309655" y="5395207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Elipse 96">
            <a:extLst>
              <a:ext uri="{FF2B5EF4-FFF2-40B4-BE49-F238E27FC236}">
                <a16:creationId xmlns:a16="http://schemas.microsoft.com/office/drawing/2014/main" id="{FEB1678D-A3B0-1A45-ABDB-F59FA77327BB}"/>
              </a:ext>
            </a:extLst>
          </p:cNvPr>
          <p:cNvSpPr/>
          <p:nvPr/>
        </p:nvSpPr>
        <p:spPr>
          <a:xfrm>
            <a:off x="9230478" y="5074424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Elipse 97">
            <a:extLst>
              <a:ext uri="{FF2B5EF4-FFF2-40B4-BE49-F238E27FC236}">
                <a16:creationId xmlns:a16="http://schemas.microsoft.com/office/drawing/2014/main" id="{D587D661-5FCA-C248-B9BA-0516D9524E31}"/>
              </a:ext>
            </a:extLst>
          </p:cNvPr>
          <p:cNvSpPr/>
          <p:nvPr/>
        </p:nvSpPr>
        <p:spPr>
          <a:xfrm>
            <a:off x="8974019" y="5486474"/>
            <a:ext cx="108499" cy="10417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Elipse 98">
            <a:extLst>
              <a:ext uri="{FF2B5EF4-FFF2-40B4-BE49-F238E27FC236}">
                <a16:creationId xmlns:a16="http://schemas.microsoft.com/office/drawing/2014/main" id="{05B16FED-321D-814F-A30F-C49CAEF68677}"/>
              </a:ext>
            </a:extLst>
          </p:cNvPr>
          <p:cNvSpPr/>
          <p:nvPr/>
        </p:nvSpPr>
        <p:spPr>
          <a:xfrm>
            <a:off x="7726681" y="3777134"/>
            <a:ext cx="1427764" cy="1378454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Elipse 99">
            <a:extLst>
              <a:ext uri="{FF2B5EF4-FFF2-40B4-BE49-F238E27FC236}">
                <a16:creationId xmlns:a16="http://schemas.microsoft.com/office/drawing/2014/main" id="{CC685069-6A3A-874B-819F-4CCEC81A5F96}"/>
              </a:ext>
            </a:extLst>
          </p:cNvPr>
          <p:cNvSpPr/>
          <p:nvPr/>
        </p:nvSpPr>
        <p:spPr>
          <a:xfrm>
            <a:off x="8793476" y="4968076"/>
            <a:ext cx="874003" cy="81008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A41162CC-FB45-4840-BF1F-E97C9BB9AD9D}"/>
              </a:ext>
            </a:extLst>
          </p:cNvPr>
          <p:cNvSpPr txBox="1"/>
          <p:nvPr/>
        </p:nvSpPr>
        <p:spPr>
          <a:xfrm>
            <a:off x="9284727" y="379649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OTU 1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D9E884F3-FE2B-764B-90E1-1B99188D0734}"/>
              </a:ext>
            </a:extLst>
          </p:cNvPr>
          <p:cNvSpPr txBox="1"/>
          <p:nvPr/>
        </p:nvSpPr>
        <p:spPr>
          <a:xfrm>
            <a:off x="9453022" y="469879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OTU 2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6281C216-2EBB-6B47-9E32-261D11892B1E}"/>
              </a:ext>
            </a:extLst>
          </p:cNvPr>
          <p:cNvSpPr txBox="1"/>
          <p:nvPr/>
        </p:nvSpPr>
        <p:spPr>
          <a:xfrm>
            <a:off x="818611" y="323659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Sample sequences</a:t>
            </a:r>
          </a:p>
        </p:txBody>
      </p:sp>
      <p:sp>
        <p:nvSpPr>
          <p:cNvPr id="104" name="CuadroTexto 103">
            <a:extLst>
              <a:ext uri="{FF2B5EF4-FFF2-40B4-BE49-F238E27FC236}">
                <a16:creationId xmlns:a16="http://schemas.microsoft.com/office/drawing/2014/main" id="{91C8C6AF-864A-5C4D-B311-DBC07025ED3E}"/>
              </a:ext>
            </a:extLst>
          </p:cNvPr>
          <p:cNvSpPr txBox="1"/>
          <p:nvPr/>
        </p:nvSpPr>
        <p:spPr>
          <a:xfrm>
            <a:off x="4074007" y="3239892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Amplicon reads</a:t>
            </a:r>
          </a:p>
        </p:txBody>
      </p: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DB96ED09-F64A-064F-AEAB-2A870345B28C}"/>
              </a:ext>
            </a:extLst>
          </p:cNvPr>
          <p:cNvSpPr txBox="1"/>
          <p:nvPr/>
        </p:nvSpPr>
        <p:spPr>
          <a:xfrm>
            <a:off x="7016104" y="3242213"/>
            <a:ext cx="3300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Operational taxonomic units</a:t>
            </a:r>
          </a:p>
        </p:txBody>
      </p: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3B8C1BB0-5827-E543-92C6-BDE40603F892}"/>
              </a:ext>
            </a:extLst>
          </p:cNvPr>
          <p:cNvCxnSpPr/>
          <p:nvPr/>
        </p:nvCxnSpPr>
        <p:spPr>
          <a:xfrm>
            <a:off x="3426106" y="3898718"/>
            <a:ext cx="0" cy="1587756"/>
          </a:xfrm>
          <a:prstGeom prst="line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ector recto 106">
            <a:extLst>
              <a:ext uri="{FF2B5EF4-FFF2-40B4-BE49-F238E27FC236}">
                <a16:creationId xmlns:a16="http://schemas.microsoft.com/office/drawing/2014/main" id="{8B8212C7-10B6-AB4A-93C1-3F0019D2B004}"/>
              </a:ext>
            </a:extLst>
          </p:cNvPr>
          <p:cNvCxnSpPr/>
          <p:nvPr/>
        </p:nvCxnSpPr>
        <p:spPr>
          <a:xfrm>
            <a:off x="6506904" y="3904918"/>
            <a:ext cx="0" cy="1587756"/>
          </a:xfrm>
          <a:prstGeom prst="line">
            <a:avLst/>
          </a:prstGeom>
          <a:ln w="12700" cap="sq">
            <a:solidFill>
              <a:schemeClr val="tx1"/>
            </a:solidFill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Flecha derecha 107">
            <a:extLst>
              <a:ext uri="{FF2B5EF4-FFF2-40B4-BE49-F238E27FC236}">
                <a16:creationId xmlns:a16="http://schemas.microsoft.com/office/drawing/2014/main" id="{3B482CB8-0F08-3E48-B4A5-DEA58BFB0F34}"/>
              </a:ext>
            </a:extLst>
          </p:cNvPr>
          <p:cNvSpPr/>
          <p:nvPr/>
        </p:nvSpPr>
        <p:spPr>
          <a:xfrm>
            <a:off x="2965352" y="3566587"/>
            <a:ext cx="970039" cy="346547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lecha derecha 108">
            <a:extLst>
              <a:ext uri="{FF2B5EF4-FFF2-40B4-BE49-F238E27FC236}">
                <a16:creationId xmlns:a16="http://schemas.microsoft.com/office/drawing/2014/main" id="{7DEA71E9-5770-324A-AE68-5DA8D8187020}"/>
              </a:ext>
            </a:extLst>
          </p:cNvPr>
          <p:cNvSpPr/>
          <p:nvPr/>
        </p:nvSpPr>
        <p:spPr>
          <a:xfrm rot="10800000">
            <a:off x="2965352" y="5530255"/>
            <a:ext cx="970039" cy="346547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482BA797-43D6-A645-8E97-F2C69E45D4E7}"/>
              </a:ext>
            </a:extLst>
          </p:cNvPr>
          <p:cNvSpPr txBox="1"/>
          <p:nvPr/>
        </p:nvSpPr>
        <p:spPr>
          <a:xfrm>
            <a:off x="3102015" y="3379808"/>
            <a:ext cx="651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errors</a:t>
            </a:r>
          </a:p>
        </p:txBody>
      </p: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C0B499BC-73F7-7949-94D4-F3EB38C4A60F}"/>
              </a:ext>
            </a:extLst>
          </p:cNvPr>
          <p:cNvSpPr txBox="1"/>
          <p:nvPr/>
        </p:nvSpPr>
        <p:spPr>
          <a:xfrm>
            <a:off x="3124801" y="5826280"/>
            <a:ext cx="784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DADA2</a:t>
            </a:r>
          </a:p>
        </p:txBody>
      </p:sp>
      <p:sp>
        <p:nvSpPr>
          <p:cNvPr id="112" name="Flecha derecha 111">
            <a:extLst>
              <a:ext uri="{FF2B5EF4-FFF2-40B4-BE49-F238E27FC236}">
                <a16:creationId xmlns:a16="http://schemas.microsoft.com/office/drawing/2014/main" id="{F566A597-550E-684B-BA90-BAF9772DD6DD}"/>
              </a:ext>
            </a:extLst>
          </p:cNvPr>
          <p:cNvSpPr/>
          <p:nvPr/>
        </p:nvSpPr>
        <p:spPr>
          <a:xfrm>
            <a:off x="6091333" y="5530255"/>
            <a:ext cx="970039" cy="346547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CuadroTexto 112">
            <a:extLst>
              <a:ext uri="{FF2B5EF4-FFF2-40B4-BE49-F238E27FC236}">
                <a16:creationId xmlns:a16="http://schemas.microsoft.com/office/drawing/2014/main" id="{3C36455D-655E-1241-BD3D-0761EF8693AD}"/>
              </a:ext>
            </a:extLst>
          </p:cNvPr>
          <p:cNvSpPr txBox="1"/>
          <p:nvPr/>
        </p:nvSpPr>
        <p:spPr>
          <a:xfrm>
            <a:off x="5868496" y="5826280"/>
            <a:ext cx="1378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OTU clustering</a:t>
            </a:r>
          </a:p>
        </p:txBody>
      </p:sp>
    </p:spTree>
    <p:extLst>
      <p:ext uri="{BB962C8B-B14F-4D97-AF65-F5344CB8AC3E}">
        <p14:creationId xmlns:p14="http://schemas.microsoft.com/office/powerpoint/2010/main" val="1394529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590" y="1386581"/>
            <a:ext cx="11542458" cy="4922145"/>
          </a:xfrm>
        </p:spPr>
        <p:txBody>
          <a:bodyPr>
            <a:norm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rate</a:t>
            </a:r>
            <a:r>
              <a:rPr lang="es-ES" dirty="0"/>
              <a:t> at </a:t>
            </a: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amplicon</a:t>
            </a:r>
            <a:r>
              <a:rPr lang="es-ES" dirty="0"/>
              <a:t> </a:t>
            </a:r>
            <a:r>
              <a:rPr lang="es-ES" dirty="0" err="1"/>
              <a:t>read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sequence</a:t>
            </a:r>
            <a:r>
              <a:rPr lang="es-ES" dirty="0"/>
              <a:t> </a:t>
            </a:r>
            <a:r>
              <a:rPr lang="es-ES" i="1" dirty="0"/>
              <a:t>i</a:t>
            </a:r>
            <a:r>
              <a:rPr lang="es-ES" dirty="0"/>
              <a:t> 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produced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sample</a:t>
            </a:r>
            <a:r>
              <a:rPr lang="es-ES" dirty="0"/>
              <a:t> </a:t>
            </a:r>
            <a:r>
              <a:rPr lang="es-ES" dirty="0" err="1"/>
              <a:t>sequence</a:t>
            </a:r>
            <a:r>
              <a:rPr lang="es-ES" dirty="0"/>
              <a:t> </a:t>
            </a:r>
            <a:r>
              <a:rPr lang="es-ES" i="1" dirty="0"/>
              <a:t>j</a:t>
            </a:r>
            <a:r>
              <a:rPr lang="es-ES" dirty="0"/>
              <a:t> 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reduced</a:t>
            </a:r>
            <a:r>
              <a:rPr lang="es-ES" dirty="0"/>
              <a:t> to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product</a:t>
            </a:r>
            <a:r>
              <a:rPr lang="es-ES" dirty="0"/>
              <a:t> </a:t>
            </a:r>
            <a:r>
              <a:rPr lang="es-ES" dirty="0" err="1"/>
              <a:t>over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transition</a:t>
            </a:r>
            <a:r>
              <a:rPr lang="es-ES" dirty="0"/>
              <a:t> </a:t>
            </a:r>
            <a:r>
              <a:rPr lang="es-ES" dirty="0" err="1"/>
              <a:t>probabilities</a:t>
            </a:r>
            <a:r>
              <a:rPr lang="es-ES" dirty="0"/>
              <a:t> </a:t>
            </a:r>
            <a:r>
              <a:rPr lang="es-ES" dirty="0" err="1"/>
              <a:t>between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 </a:t>
            </a:r>
            <a:r>
              <a:rPr lang="es-ES" i="1" dirty="0"/>
              <a:t>L</a:t>
            </a:r>
            <a:r>
              <a:rPr lang="es-ES" dirty="0"/>
              <a:t> </a:t>
            </a:r>
            <a:r>
              <a:rPr lang="es-ES" dirty="0" err="1"/>
              <a:t>aligned</a:t>
            </a:r>
            <a:r>
              <a:rPr lang="es-ES" dirty="0"/>
              <a:t> </a:t>
            </a:r>
            <a:r>
              <a:rPr lang="es-ES" dirty="0" err="1"/>
              <a:t>nucleotides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transition</a:t>
            </a:r>
            <a:r>
              <a:rPr lang="es-ES" dirty="0"/>
              <a:t> </a:t>
            </a:r>
            <a:r>
              <a:rPr lang="es-ES" dirty="0" err="1"/>
              <a:t>probability</a:t>
            </a:r>
            <a:r>
              <a:rPr lang="es-ES" dirty="0"/>
              <a:t> </a:t>
            </a:r>
            <a:r>
              <a:rPr lang="es-ES" dirty="0" err="1"/>
              <a:t>between</a:t>
            </a:r>
            <a:r>
              <a:rPr lang="es-ES" dirty="0"/>
              <a:t> </a:t>
            </a:r>
            <a:r>
              <a:rPr lang="es-ES" dirty="0" err="1"/>
              <a:t>aligned</a:t>
            </a:r>
            <a:r>
              <a:rPr lang="es-ES" dirty="0"/>
              <a:t> </a:t>
            </a:r>
            <a:r>
              <a:rPr lang="es-ES" dirty="0" err="1"/>
              <a:t>nucleotides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allowed</a:t>
            </a:r>
            <a:r>
              <a:rPr lang="es-ES" dirty="0"/>
              <a:t> to </a:t>
            </a:r>
            <a:r>
              <a:rPr lang="es-ES" dirty="0" err="1"/>
              <a:t>depend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original </a:t>
            </a:r>
            <a:r>
              <a:rPr lang="es-ES" dirty="0" err="1"/>
              <a:t>nucleotide</a:t>
            </a:r>
            <a:r>
              <a:rPr lang="es-ES" dirty="0"/>
              <a:t>, </a:t>
            </a:r>
            <a:r>
              <a:rPr lang="es-ES" dirty="0" err="1"/>
              <a:t>substituting</a:t>
            </a:r>
            <a:r>
              <a:rPr lang="es-ES" dirty="0"/>
              <a:t> </a:t>
            </a:r>
            <a:r>
              <a:rPr lang="es-ES" dirty="0" err="1"/>
              <a:t>nucleotide</a:t>
            </a:r>
            <a:r>
              <a:rPr lang="es-ES" dirty="0"/>
              <a:t>, and </a:t>
            </a:r>
            <a:r>
              <a:rPr lang="es-ES" dirty="0" err="1"/>
              <a:t>associated</a:t>
            </a:r>
            <a:r>
              <a:rPr lang="es-ES" dirty="0"/>
              <a:t> </a:t>
            </a:r>
            <a:r>
              <a:rPr lang="es-ES" dirty="0" err="1"/>
              <a:t>quality</a:t>
            </a:r>
            <a:r>
              <a:rPr lang="es-ES" dirty="0"/>
              <a:t> score,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example</a:t>
            </a:r>
            <a:r>
              <a:rPr lang="es-ES" dirty="0"/>
              <a:t>, </a:t>
            </a:r>
            <a:r>
              <a:rPr lang="es-ES" i="1" dirty="0"/>
              <a:t>p</a:t>
            </a:r>
            <a:r>
              <a:rPr lang="es-ES" dirty="0"/>
              <a:t>(A→T, 9)</a:t>
            </a:r>
            <a:endParaRPr lang="en-US" sz="2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DADA2: the error model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AEA5E-1507-451D-B077-EFF22257F2EB}" type="datetime1">
              <a:rPr lang="en-US" smtClean="0">
                <a:solidFill>
                  <a:prstClr val="black"/>
                </a:solidFill>
              </a:rPr>
              <a:t>9/17/20</a:t>
            </a:fld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>
                <a:solidFill>
                  <a:prstClr val="black"/>
                </a:solidFill>
              </a:rPr>
              <a:t>Shinichi </a:t>
            </a:r>
            <a:r>
              <a:rPr lang="en-GB" dirty="0" err="1">
                <a:solidFill>
                  <a:prstClr val="black"/>
                </a:solidFill>
              </a:rPr>
              <a:t>Sunagawa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>
                <a:solidFill>
                  <a:prstClr val="black"/>
                </a:solidFill>
              </a:rPr>
              <a:pPr/>
              <a:t>9</a:t>
            </a:fld>
            <a:endParaRPr lang="en-GB" dirty="0">
              <a:solidFill>
                <a:prstClr val="black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0DCCDA-B025-1547-BB33-AAF2C2318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384" y="2303362"/>
            <a:ext cx="3537553" cy="953947"/>
          </a:xfrm>
          <a:prstGeom prst="rect">
            <a:avLst/>
          </a:prstGeom>
        </p:spPr>
      </p:pic>
      <p:pic>
        <p:nvPicPr>
          <p:cNvPr id="71" name="Picture 72">
            <a:extLst>
              <a:ext uri="{FF2B5EF4-FFF2-40B4-BE49-F238E27FC236}">
                <a16:creationId xmlns:a16="http://schemas.microsoft.com/office/drawing/2014/main" id="{69F48BCC-64D8-CB4E-A2D0-3E568DA4F8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71" r="13005" b="45116"/>
          <a:stretch/>
        </p:blipFill>
        <p:spPr>
          <a:xfrm>
            <a:off x="2035576" y="4864122"/>
            <a:ext cx="6759616" cy="121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59520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eth_praesentation_16zu9_ETH1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1739</TotalTime>
  <Words>828</Words>
  <Application>Microsoft Macintosh PowerPoint</Application>
  <PresentationFormat>Panorámica</PresentationFormat>
  <Paragraphs>186</Paragraphs>
  <Slides>13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Wingdings</vt:lpstr>
      <vt:lpstr>eth_praesentation_16zu9_ETH1</vt:lpstr>
      <vt:lpstr>551-1119-00L Microbial Community Genomics</vt:lpstr>
      <vt:lpstr>The 16S rRNA gene</vt:lpstr>
      <vt:lpstr>Generation of 16S rRNA gene PCR amplicons</vt:lpstr>
      <vt:lpstr>Quality control reads: primer match filtering</vt:lpstr>
      <vt:lpstr>Quality scores of amplicon reads</vt:lpstr>
      <vt:lpstr>Quality control of amplicon reads: error filtering</vt:lpstr>
      <vt:lpstr>The Divisive Amplicon Denoising Algorithm (DADA)</vt:lpstr>
      <vt:lpstr>The Divisive Amplicon Denoising Algorithm (DADA)</vt:lpstr>
      <vt:lpstr>DADA2: the error model</vt:lpstr>
      <vt:lpstr>DADA2: the error model</vt:lpstr>
      <vt:lpstr>DADA2: the abundance p-value</vt:lpstr>
      <vt:lpstr>Merging and chimera removal</vt:lpstr>
      <vt:lpstr>Taxonomic annotation of ASVs</vt:lpstr>
    </vt:vector>
  </TitlesOfParts>
  <Company>Microbiology ETH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Zünd  Mirjam</dc:creator>
  <cp:lastModifiedBy>Microsoft Office User</cp:lastModifiedBy>
  <cp:revision>129</cp:revision>
  <dcterms:created xsi:type="dcterms:W3CDTF">2017-02-14T12:41:56Z</dcterms:created>
  <dcterms:modified xsi:type="dcterms:W3CDTF">2020-09-17T10:03:20Z</dcterms:modified>
</cp:coreProperties>
</file>

<file path=docProps/thumbnail.jpeg>
</file>